
<file path=[Content_Types].xml><?xml version="1.0" encoding="utf-8"?>
<Types xmlns="http://schemas.openxmlformats.org/package/2006/content-types">
  <Default Extension="jpeg" ContentType="image/jpeg"/>
  <Default Extension="m4a" ContentType="audio/mp4"/>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Lst>
  <p:notesMasterIdLst>
    <p:notesMasterId r:id="rId30"/>
  </p:notesMasterIdLst>
  <p:sldIdLst>
    <p:sldId id="256" r:id="rId5"/>
    <p:sldId id="267" r:id="rId6"/>
    <p:sldId id="284" r:id="rId7"/>
    <p:sldId id="293" r:id="rId8"/>
    <p:sldId id="286" r:id="rId9"/>
    <p:sldId id="261" r:id="rId10"/>
    <p:sldId id="306" r:id="rId11"/>
    <p:sldId id="277" r:id="rId12"/>
    <p:sldId id="280" r:id="rId13"/>
    <p:sldId id="279" r:id="rId14"/>
    <p:sldId id="281" r:id="rId15"/>
    <p:sldId id="307" r:id="rId16"/>
    <p:sldId id="270" r:id="rId17"/>
    <p:sldId id="276" r:id="rId18"/>
    <p:sldId id="308" r:id="rId19"/>
    <p:sldId id="264" r:id="rId20"/>
    <p:sldId id="287" r:id="rId21"/>
    <p:sldId id="309" r:id="rId22"/>
    <p:sldId id="263" r:id="rId23"/>
    <p:sldId id="310" r:id="rId24"/>
    <p:sldId id="290" r:id="rId25"/>
    <p:sldId id="292" r:id="rId26"/>
    <p:sldId id="291" r:id="rId27"/>
    <p:sldId id="268" r:id="rId28"/>
    <p:sldId id="260" r:id="rId29"/>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既定のセクション" id="{28B7ED8C-2088-4B92-8D8A-C9A174475E94}">
          <p14:sldIdLst>
            <p14:sldId id="256"/>
            <p14:sldId id="267"/>
            <p14:sldId id="284"/>
            <p14:sldId id="293"/>
            <p14:sldId id="286"/>
            <p14:sldId id="261"/>
            <p14:sldId id="306"/>
            <p14:sldId id="277"/>
            <p14:sldId id="280"/>
            <p14:sldId id="279"/>
            <p14:sldId id="281"/>
            <p14:sldId id="307"/>
            <p14:sldId id="270"/>
            <p14:sldId id="276"/>
            <p14:sldId id="308"/>
            <p14:sldId id="264"/>
            <p14:sldId id="287"/>
            <p14:sldId id="309"/>
            <p14:sldId id="263"/>
            <p14:sldId id="310"/>
            <p14:sldId id="290"/>
            <p14:sldId id="292"/>
            <p14:sldId id="291"/>
            <p14:sldId id="268"/>
            <p14:sldId id="260"/>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E54B41F0-1668-04CB-262F-326270D09780}" name="田浦　健次朗" initials="田浦　健次朗" userId="田浦　健次朗" providerId="None"/>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00FFFF"/>
    <a:srgbClr val="FF00FF"/>
    <a:srgbClr val="1E923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1" d="100"/>
          <a:sy n="61" d="100"/>
        </p:scale>
        <p:origin x="78" y="87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 Id="rId35" Type="http://schemas.microsoft.com/office/2018/10/relationships/authors" Target="authors.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276583E-C26C-48A7-95D2-3F7D2FC28DCA}" type="datetimeFigureOut">
              <a:rPr kumimoji="1" lang="ja-JP" altLang="en-US" smtClean="0"/>
              <a:t>2022/3/15</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CC15676-E8A6-48D0-8F35-519F3C5A31E9}" type="slidenum">
              <a:rPr kumimoji="1" lang="ja-JP" altLang="en-US" smtClean="0"/>
              <a:t>‹#›</a:t>
            </a:fld>
            <a:endParaRPr kumimoji="1" lang="ja-JP" altLang="en-US"/>
          </a:p>
        </p:txBody>
      </p:sp>
    </p:spTree>
    <p:extLst>
      <p:ext uri="{BB962C8B-B14F-4D97-AF65-F5344CB8AC3E}">
        <p14:creationId xmlns:p14="http://schemas.microsoft.com/office/powerpoint/2010/main" val="2644268887"/>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524000" y="1122363"/>
            <a:ext cx="9144000" cy="2387600"/>
          </a:xfrm>
        </p:spPr>
        <p:txBody>
          <a:bodyPr anchor="b"/>
          <a:lstStyle>
            <a:lvl1pPr algn="ctr">
              <a:defRPr sz="6000"/>
            </a:lvl1pPr>
          </a:lstStyle>
          <a:p>
            <a:r>
              <a:rPr kumimoji="1" lang="ja-JP" altLang="en-US" dirty="0"/>
              <a:t>マスター タイトルの書式設定</a:t>
            </a:r>
          </a:p>
        </p:txBody>
      </p:sp>
      <p:sp>
        <p:nvSpPr>
          <p:cNvPr id="3" name="サブタイトル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p:cNvSpPr>
            <a:spLocks noGrp="1"/>
          </p:cNvSpPr>
          <p:nvPr>
            <p:ph type="dt" sz="half" idx="10"/>
          </p:nvPr>
        </p:nvSpPr>
        <p:spPr/>
        <p:txBody>
          <a:bodyPr/>
          <a:lstStyle/>
          <a:p>
            <a:r>
              <a:rPr lang="en-US" altLang="ja-JP"/>
              <a:t>2022/3/16</a:t>
            </a:r>
            <a:endParaRPr kumimoji="1" lang="ja-JP" altLang="en-US" dirty="0"/>
          </a:p>
        </p:txBody>
      </p:sp>
      <p:sp>
        <p:nvSpPr>
          <p:cNvPr id="5" name="フッター プレースホルダー 4"/>
          <p:cNvSpPr>
            <a:spLocks noGrp="1"/>
          </p:cNvSpPr>
          <p:nvPr>
            <p:ph type="ftr" sz="quarter" idx="11"/>
          </p:nvPr>
        </p:nvSpPr>
        <p:spPr/>
        <p:txBody>
          <a:bodyPr/>
          <a:lstStyle/>
          <a:p>
            <a:r>
              <a:rPr kumimoji="1" lang="ja-JP" altLang="en-US" dirty="0"/>
              <a:t>教育研究用</a:t>
            </a:r>
            <a:r>
              <a:rPr kumimoji="1" lang="en-US" altLang="ja-JP" dirty="0"/>
              <a:t>ICT</a:t>
            </a:r>
            <a:r>
              <a:rPr kumimoji="1" lang="ja-JP" altLang="en-US" dirty="0"/>
              <a:t>・オンライン会議ツールの説明会</a:t>
            </a:r>
          </a:p>
        </p:txBody>
      </p:sp>
      <p:sp>
        <p:nvSpPr>
          <p:cNvPr id="6" name="スライド番号プレースホルダー 5"/>
          <p:cNvSpPr>
            <a:spLocks noGrp="1"/>
          </p:cNvSpPr>
          <p:nvPr>
            <p:ph type="sldNum" sz="quarter" idx="12"/>
          </p:nvPr>
        </p:nvSpPr>
        <p:spPr/>
        <p:txBody>
          <a:bodyPr/>
          <a:lstStyle/>
          <a:p>
            <a:fld id="{A99D720A-4AD5-4DCF-885F-DE5297996123}" type="slidenum">
              <a:rPr kumimoji="1" lang="ja-JP" altLang="en-US" smtClean="0"/>
              <a:t>‹#›</a:t>
            </a:fld>
            <a:endParaRPr kumimoji="1" lang="ja-JP" altLang="en-US"/>
          </a:p>
        </p:txBody>
      </p:sp>
    </p:spTree>
    <p:extLst>
      <p:ext uri="{BB962C8B-B14F-4D97-AF65-F5344CB8AC3E}">
        <p14:creationId xmlns:p14="http://schemas.microsoft.com/office/powerpoint/2010/main" val="38491067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r>
              <a:rPr kumimoji="1" lang="en-US" altLang="ja-JP"/>
              <a:t>2022/3/16</a:t>
            </a:r>
            <a:endParaRPr kumimoji="1" lang="ja-JP" altLang="en-US"/>
          </a:p>
        </p:txBody>
      </p:sp>
      <p:sp>
        <p:nvSpPr>
          <p:cNvPr id="5" name="フッター プレースホルダー 4"/>
          <p:cNvSpPr>
            <a:spLocks noGrp="1"/>
          </p:cNvSpPr>
          <p:nvPr>
            <p:ph type="ftr" sz="quarter" idx="11"/>
          </p:nvPr>
        </p:nvSpPr>
        <p:spPr/>
        <p:txBody>
          <a:bodyPr/>
          <a:lstStyle/>
          <a:p>
            <a:r>
              <a:rPr kumimoji="1" lang="ja-JP" altLang="en-US"/>
              <a:t>教育研究用</a:t>
            </a:r>
            <a:r>
              <a:rPr kumimoji="1" lang="en-US" altLang="ja-JP"/>
              <a:t>ICT</a:t>
            </a:r>
            <a:r>
              <a:rPr kumimoji="1" lang="ja-JP" altLang="en-US"/>
              <a:t>・オンライン会議ツールの説明会</a:t>
            </a:r>
          </a:p>
        </p:txBody>
      </p:sp>
      <p:sp>
        <p:nvSpPr>
          <p:cNvPr id="6" name="スライド番号プレースホルダー 5"/>
          <p:cNvSpPr>
            <a:spLocks noGrp="1"/>
          </p:cNvSpPr>
          <p:nvPr>
            <p:ph type="sldNum" sz="quarter" idx="12"/>
          </p:nvPr>
        </p:nvSpPr>
        <p:spPr/>
        <p:txBody>
          <a:bodyPr/>
          <a:lstStyle/>
          <a:p>
            <a:fld id="{A99D720A-4AD5-4DCF-885F-DE5297996123}" type="slidenum">
              <a:rPr kumimoji="1" lang="ja-JP" altLang="en-US" smtClean="0"/>
              <a:t>‹#›</a:t>
            </a:fld>
            <a:endParaRPr kumimoji="1" lang="ja-JP" altLang="en-US"/>
          </a:p>
        </p:txBody>
      </p:sp>
    </p:spTree>
    <p:extLst>
      <p:ext uri="{BB962C8B-B14F-4D97-AF65-F5344CB8AC3E}">
        <p14:creationId xmlns:p14="http://schemas.microsoft.com/office/powerpoint/2010/main" val="25757471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r>
              <a:rPr kumimoji="1" lang="en-US" altLang="ja-JP"/>
              <a:t>2022/3/16</a:t>
            </a:r>
            <a:endParaRPr kumimoji="1" lang="ja-JP" altLang="en-US"/>
          </a:p>
        </p:txBody>
      </p:sp>
      <p:sp>
        <p:nvSpPr>
          <p:cNvPr id="5" name="フッター プレースホルダー 4"/>
          <p:cNvSpPr>
            <a:spLocks noGrp="1"/>
          </p:cNvSpPr>
          <p:nvPr>
            <p:ph type="ftr" sz="quarter" idx="11"/>
          </p:nvPr>
        </p:nvSpPr>
        <p:spPr/>
        <p:txBody>
          <a:bodyPr/>
          <a:lstStyle/>
          <a:p>
            <a:r>
              <a:rPr kumimoji="1" lang="ja-JP" altLang="en-US"/>
              <a:t>教育研究用</a:t>
            </a:r>
            <a:r>
              <a:rPr kumimoji="1" lang="en-US" altLang="ja-JP"/>
              <a:t>ICT</a:t>
            </a:r>
            <a:r>
              <a:rPr kumimoji="1" lang="ja-JP" altLang="en-US"/>
              <a:t>・オンライン会議ツールの説明会</a:t>
            </a:r>
          </a:p>
        </p:txBody>
      </p:sp>
      <p:sp>
        <p:nvSpPr>
          <p:cNvPr id="6" name="スライド番号プレースホルダー 5"/>
          <p:cNvSpPr>
            <a:spLocks noGrp="1"/>
          </p:cNvSpPr>
          <p:nvPr>
            <p:ph type="sldNum" sz="quarter" idx="12"/>
          </p:nvPr>
        </p:nvSpPr>
        <p:spPr/>
        <p:txBody>
          <a:bodyPr/>
          <a:lstStyle/>
          <a:p>
            <a:fld id="{A99D720A-4AD5-4DCF-885F-DE5297996123}" type="slidenum">
              <a:rPr kumimoji="1" lang="ja-JP" altLang="en-US" smtClean="0"/>
              <a:t>‹#›</a:t>
            </a:fld>
            <a:endParaRPr kumimoji="1" lang="ja-JP" altLang="en-US"/>
          </a:p>
        </p:txBody>
      </p:sp>
    </p:spTree>
    <p:extLst>
      <p:ext uri="{BB962C8B-B14F-4D97-AF65-F5344CB8AC3E}">
        <p14:creationId xmlns:p14="http://schemas.microsoft.com/office/powerpoint/2010/main" val="29508667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タイトルとコンテンツ">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7" name="タイトル 6">
            <a:extLst>
              <a:ext uri="{FF2B5EF4-FFF2-40B4-BE49-F238E27FC236}">
                <a16:creationId xmlns:a16="http://schemas.microsoft.com/office/drawing/2014/main" id="{7E5E7986-9693-47B5-A0E0-02648DC3B5E1}"/>
              </a:ext>
            </a:extLst>
          </p:cNvPr>
          <p:cNvSpPr>
            <a:spLocks noGrp="1"/>
          </p:cNvSpPr>
          <p:nvPr>
            <p:ph type="title"/>
          </p:nvPr>
        </p:nvSpPr>
        <p:spPr/>
        <p:txBody>
          <a:bodyPr/>
          <a:lstStyle/>
          <a:p>
            <a:r>
              <a:rPr kumimoji="1" lang="ja-JP" altLang="en-US"/>
              <a:t>マスター タイトルの書式設定</a:t>
            </a:r>
          </a:p>
        </p:txBody>
      </p:sp>
      <p:sp>
        <p:nvSpPr>
          <p:cNvPr id="11" name="日付プレースホルダー 10">
            <a:extLst>
              <a:ext uri="{FF2B5EF4-FFF2-40B4-BE49-F238E27FC236}">
                <a16:creationId xmlns:a16="http://schemas.microsoft.com/office/drawing/2014/main" id="{7AC50175-88EB-480C-8154-5416D2B4CDB4}"/>
              </a:ext>
            </a:extLst>
          </p:cNvPr>
          <p:cNvSpPr>
            <a:spLocks noGrp="1"/>
          </p:cNvSpPr>
          <p:nvPr>
            <p:ph type="dt" sz="half" idx="10"/>
          </p:nvPr>
        </p:nvSpPr>
        <p:spPr/>
        <p:txBody>
          <a:bodyPr/>
          <a:lstStyle/>
          <a:p>
            <a:r>
              <a:rPr lang="en-US" altLang="ja-JP"/>
              <a:t>2022/3/16</a:t>
            </a:r>
            <a:endParaRPr lang="ja-JP" altLang="en-US"/>
          </a:p>
        </p:txBody>
      </p:sp>
      <p:sp>
        <p:nvSpPr>
          <p:cNvPr id="12" name="フッター プレースホルダー 11">
            <a:extLst>
              <a:ext uri="{FF2B5EF4-FFF2-40B4-BE49-F238E27FC236}">
                <a16:creationId xmlns:a16="http://schemas.microsoft.com/office/drawing/2014/main" id="{16B55B55-A28C-44E5-9BAD-130E8FBC1972}"/>
              </a:ext>
            </a:extLst>
          </p:cNvPr>
          <p:cNvSpPr>
            <a:spLocks noGrp="1"/>
          </p:cNvSpPr>
          <p:nvPr>
            <p:ph type="ftr" sz="quarter" idx="11"/>
          </p:nvPr>
        </p:nvSpPr>
        <p:spPr/>
        <p:txBody>
          <a:bodyPr/>
          <a:lstStyle/>
          <a:p>
            <a:r>
              <a:rPr lang="ja-JP" altLang="en-US" dirty="0"/>
              <a:t>教育研究用</a:t>
            </a:r>
            <a:r>
              <a:rPr lang="en-US" altLang="ja-JP" dirty="0"/>
              <a:t>ICT</a:t>
            </a:r>
            <a:r>
              <a:rPr lang="ja-JP" altLang="en-US" dirty="0"/>
              <a:t>・オンライン会議ツールの説明会</a:t>
            </a:r>
          </a:p>
        </p:txBody>
      </p:sp>
      <p:sp>
        <p:nvSpPr>
          <p:cNvPr id="13" name="スライド番号プレースホルダー 12">
            <a:extLst>
              <a:ext uri="{FF2B5EF4-FFF2-40B4-BE49-F238E27FC236}">
                <a16:creationId xmlns:a16="http://schemas.microsoft.com/office/drawing/2014/main" id="{E661632E-57D7-4F6B-BA4A-22F815BB192D}"/>
              </a:ext>
            </a:extLst>
          </p:cNvPr>
          <p:cNvSpPr>
            <a:spLocks noGrp="1"/>
          </p:cNvSpPr>
          <p:nvPr>
            <p:ph type="sldNum" sz="quarter" idx="12"/>
          </p:nvPr>
        </p:nvSpPr>
        <p:spPr/>
        <p:txBody>
          <a:bodyPr/>
          <a:lstStyle/>
          <a:p>
            <a:fld id="{A99D720A-4AD5-4DCF-885F-DE5297996123}" type="slidenum">
              <a:rPr lang="ja-JP" altLang="en-US" smtClean="0"/>
              <a:pPr/>
              <a:t>‹#›</a:t>
            </a:fld>
            <a:endParaRPr lang="ja-JP" altLang="en-US"/>
          </a:p>
        </p:txBody>
      </p:sp>
    </p:spTree>
    <p:extLst>
      <p:ext uri="{BB962C8B-B14F-4D97-AF65-F5344CB8AC3E}">
        <p14:creationId xmlns:p14="http://schemas.microsoft.com/office/powerpoint/2010/main" val="20405158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p:cNvSpPr>
            <a:spLocks noGrp="1"/>
          </p:cNvSpPr>
          <p:nvPr>
            <p:ph type="dt" sz="half" idx="10"/>
          </p:nvPr>
        </p:nvSpPr>
        <p:spPr/>
        <p:txBody>
          <a:bodyPr/>
          <a:lstStyle/>
          <a:p>
            <a:r>
              <a:rPr kumimoji="1" lang="en-US" altLang="ja-JP"/>
              <a:t>2022/3/16</a:t>
            </a:r>
            <a:endParaRPr kumimoji="1" lang="ja-JP" altLang="en-US"/>
          </a:p>
        </p:txBody>
      </p:sp>
      <p:sp>
        <p:nvSpPr>
          <p:cNvPr id="5" name="フッター プレースホルダー 4"/>
          <p:cNvSpPr>
            <a:spLocks noGrp="1"/>
          </p:cNvSpPr>
          <p:nvPr>
            <p:ph type="ftr" sz="quarter" idx="11"/>
          </p:nvPr>
        </p:nvSpPr>
        <p:spPr/>
        <p:txBody>
          <a:bodyPr/>
          <a:lstStyle/>
          <a:p>
            <a:r>
              <a:rPr kumimoji="1" lang="ja-JP" altLang="en-US"/>
              <a:t>教育研究用</a:t>
            </a:r>
            <a:r>
              <a:rPr kumimoji="1" lang="en-US" altLang="ja-JP"/>
              <a:t>ICT</a:t>
            </a:r>
            <a:r>
              <a:rPr kumimoji="1" lang="ja-JP" altLang="en-US"/>
              <a:t>・オンライン会議ツールの説明会</a:t>
            </a:r>
            <a:endParaRPr kumimoji="1" lang="ja-JP" altLang="en-US" dirty="0"/>
          </a:p>
        </p:txBody>
      </p:sp>
      <p:sp>
        <p:nvSpPr>
          <p:cNvPr id="6" name="スライド番号プレースホルダー 5"/>
          <p:cNvSpPr>
            <a:spLocks noGrp="1"/>
          </p:cNvSpPr>
          <p:nvPr>
            <p:ph type="sldNum" sz="quarter" idx="12"/>
          </p:nvPr>
        </p:nvSpPr>
        <p:spPr/>
        <p:txBody>
          <a:bodyPr/>
          <a:lstStyle/>
          <a:p>
            <a:fld id="{A99D720A-4AD5-4DCF-885F-DE5297996123}" type="slidenum">
              <a:rPr kumimoji="1" lang="ja-JP" altLang="en-US" smtClean="0"/>
              <a:t>‹#›</a:t>
            </a:fld>
            <a:endParaRPr kumimoji="1" lang="ja-JP" altLang="en-US"/>
          </a:p>
        </p:txBody>
      </p:sp>
    </p:spTree>
    <p:extLst>
      <p:ext uri="{BB962C8B-B14F-4D97-AF65-F5344CB8AC3E}">
        <p14:creationId xmlns:p14="http://schemas.microsoft.com/office/powerpoint/2010/main" val="40839047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コンテンツ プレースホルダー 2"/>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p:cNvSpPr>
            <a:spLocks noGrp="1"/>
          </p:cNvSpPr>
          <p:nvPr>
            <p:ph type="dt" sz="half" idx="10"/>
          </p:nvPr>
        </p:nvSpPr>
        <p:spPr/>
        <p:txBody>
          <a:bodyPr/>
          <a:lstStyle/>
          <a:p>
            <a:r>
              <a:rPr kumimoji="1" lang="en-US" altLang="ja-JP"/>
              <a:t>2022/3/16</a:t>
            </a:r>
            <a:endParaRPr kumimoji="1" lang="ja-JP" altLang="en-US"/>
          </a:p>
        </p:txBody>
      </p:sp>
      <p:sp>
        <p:nvSpPr>
          <p:cNvPr id="6" name="フッター プレースホルダー 5"/>
          <p:cNvSpPr>
            <a:spLocks noGrp="1"/>
          </p:cNvSpPr>
          <p:nvPr>
            <p:ph type="ftr" sz="quarter" idx="11"/>
          </p:nvPr>
        </p:nvSpPr>
        <p:spPr/>
        <p:txBody>
          <a:bodyPr/>
          <a:lstStyle/>
          <a:p>
            <a:r>
              <a:rPr kumimoji="1" lang="ja-JP" altLang="en-US"/>
              <a:t>教育研究用</a:t>
            </a:r>
            <a:r>
              <a:rPr kumimoji="1" lang="en-US" altLang="ja-JP"/>
              <a:t>ICT</a:t>
            </a:r>
            <a:r>
              <a:rPr kumimoji="1" lang="ja-JP" altLang="en-US"/>
              <a:t>・オンライン会議ツールの説明会</a:t>
            </a:r>
          </a:p>
        </p:txBody>
      </p:sp>
      <p:sp>
        <p:nvSpPr>
          <p:cNvPr id="7" name="スライド番号プレースホルダー 6"/>
          <p:cNvSpPr>
            <a:spLocks noGrp="1"/>
          </p:cNvSpPr>
          <p:nvPr>
            <p:ph type="sldNum" sz="quarter" idx="12"/>
          </p:nvPr>
        </p:nvSpPr>
        <p:spPr/>
        <p:txBody>
          <a:bodyPr/>
          <a:lstStyle/>
          <a:p>
            <a:fld id="{A99D720A-4AD5-4DCF-885F-DE5297996123}" type="slidenum">
              <a:rPr kumimoji="1" lang="ja-JP" altLang="en-US" smtClean="0"/>
              <a:t>‹#›</a:t>
            </a:fld>
            <a:endParaRPr kumimoji="1" lang="ja-JP" altLang="en-US"/>
          </a:p>
        </p:txBody>
      </p:sp>
    </p:spTree>
    <p:extLst>
      <p:ext uri="{BB962C8B-B14F-4D97-AF65-F5344CB8AC3E}">
        <p14:creationId xmlns:p14="http://schemas.microsoft.com/office/powerpoint/2010/main" val="13954029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p:cNvSpPr>
            <a:spLocks noGrp="1"/>
          </p:cNvSpPr>
          <p:nvPr>
            <p:ph type="dt" sz="half" idx="10"/>
          </p:nvPr>
        </p:nvSpPr>
        <p:spPr/>
        <p:txBody>
          <a:bodyPr/>
          <a:lstStyle/>
          <a:p>
            <a:r>
              <a:rPr kumimoji="1" lang="en-US" altLang="ja-JP"/>
              <a:t>2022/3/16</a:t>
            </a:r>
            <a:endParaRPr kumimoji="1" lang="ja-JP" altLang="en-US"/>
          </a:p>
        </p:txBody>
      </p:sp>
      <p:sp>
        <p:nvSpPr>
          <p:cNvPr id="8" name="フッター プレースホルダー 7"/>
          <p:cNvSpPr>
            <a:spLocks noGrp="1"/>
          </p:cNvSpPr>
          <p:nvPr>
            <p:ph type="ftr" sz="quarter" idx="11"/>
          </p:nvPr>
        </p:nvSpPr>
        <p:spPr/>
        <p:txBody>
          <a:bodyPr/>
          <a:lstStyle/>
          <a:p>
            <a:r>
              <a:rPr kumimoji="1" lang="ja-JP" altLang="en-US"/>
              <a:t>教育研究用</a:t>
            </a:r>
            <a:r>
              <a:rPr kumimoji="1" lang="en-US" altLang="ja-JP"/>
              <a:t>ICT</a:t>
            </a:r>
            <a:r>
              <a:rPr kumimoji="1" lang="ja-JP" altLang="en-US"/>
              <a:t>・オンライン会議ツールの説明会</a:t>
            </a:r>
          </a:p>
        </p:txBody>
      </p:sp>
      <p:sp>
        <p:nvSpPr>
          <p:cNvPr id="9" name="スライド番号プレースホルダー 8"/>
          <p:cNvSpPr>
            <a:spLocks noGrp="1"/>
          </p:cNvSpPr>
          <p:nvPr>
            <p:ph type="sldNum" sz="quarter" idx="12"/>
          </p:nvPr>
        </p:nvSpPr>
        <p:spPr/>
        <p:txBody>
          <a:bodyPr/>
          <a:lstStyle/>
          <a:p>
            <a:fld id="{A99D720A-4AD5-4DCF-885F-DE5297996123}" type="slidenum">
              <a:rPr kumimoji="1" lang="ja-JP" altLang="en-US" smtClean="0"/>
              <a:t>‹#›</a:t>
            </a:fld>
            <a:endParaRPr kumimoji="1" lang="ja-JP" altLang="en-US"/>
          </a:p>
        </p:txBody>
      </p:sp>
    </p:spTree>
    <p:extLst>
      <p:ext uri="{BB962C8B-B14F-4D97-AF65-F5344CB8AC3E}">
        <p14:creationId xmlns:p14="http://schemas.microsoft.com/office/powerpoint/2010/main" val="7978849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日付プレースホルダー 2"/>
          <p:cNvSpPr>
            <a:spLocks noGrp="1"/>
          </p:cNvSpPr>
          <p:nvPr>
            <p:ph type="dt" sz="half" idx="10"/>
          </p:nvPr>
        </p:nvSpPr>
        <p:spPr/>
        <p:txBody>
          <a:bodyPr/>
          <a:lstStyle/>
          <a:p>
            <a:r>
              <a:rPr kumimoji="1" lang="en-US" altLang="ja-JP"/>
              <a:t>2022/3/16</a:t>
            </a:r>
            <a:endParaRPr kumimoji="1" lang="ja-JP" altLang="en-US"/>
          </a:p>
        </p:txBody>
      </p:sp>
      <p:sp>
        <p:nvSpPr>
          <p:cNvPr id="4" name="フッター プレースホルダー 3"/>
          <p:cNvSpPr>
            <a:spLocks noGrp="1"/>
          </p:cNvSpPr>
          <p:nvPr>
            <p:ph type="ftr" sz="quarter" idx="11"/>
          </p:nvPr>
        </p:nvSpPr>
        <p:spPr/>
        <p:txBody>
          <a:bodyPr/>
          <a:lstStyle/>
          <a:p>
            <a:r>
              <a:rPr kumimoji="1" lang="ja-JP" altLang="en-US"/>
              <a:t>教育研究用</a:t>
            </a:r>
            <a:r>
              <a:rPr kumimoji="1" lang="en-US" altLang="ja-JP"/>
              <a:t>ICT</a:t>
            </a:r>
            <a:r>
              <a:rPr kumimoji="1" lang="ja-JP" altLang="en-US"/>
              <a:t>・オンライン会議ツールの説明会</a:t>
            </a:r>
          </a:p>
        </p:txBody>
      </p:sp>
      <p:sp>
        <p:nvSpPr>
          <p:cNvPr id="5" name="スライド番号プレースホルダー 4"/>
          <p:cNvSpPr>
            <a:spLocks noGrp="1"/>
          </p:cNvSpPr>
          <p:nvPr>
            <p:ph type="sldNum" sz="quarter" idx="12"/>
          </p:nvPr>
        </p:nvSpPr>
        <p:spPr/>
        <p:txBody>
          <a:bodyPr/>
          <a:lstStyle/>
          <a:p>
            <a:fld id="{A99D720A-4AD5-4DCF-885F-DE5297996123}" type="slidenum">
              <a:rPr kumimoji="1" lang="ja-JP" altLang="en-US" smtClean="0"/>
              <a:t>‹#›</a:t>
            </a:fld>
            <a:endParaRPr kumimoji="1" lang="ja-JP" altLang="en-US"/>
          </a:p>
        </p:txBody>
      </p:sp>
    </p:spTree>
    <p:extLst>
      <p:ext uri="{BB962C8B-B14F-4D97-AF65-F5344CB8AC3E}">
        <p14:creationId xmlns:p14="http://schemas.microsoft.com/office/powerpoint/2010/main" val="5395888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r>
              <a:rPr kumimoji="1" lang="en-US" altLang="ja-JP"/>
              <a:t>2022/3/16</a:t>
            </a:r>
            <a:endParaRPr kumimoji="1" lang="ja-JP" altLang="en-US"/>
          </a:p>
        </p:txBody>
      </p:sp>
      <p:sp>
        <p:nvSpPr>
          <p:cNvPr id="3" name="フッター プレースホルダー 2"/>
          <p:cNvSpPr>
            <a:spLocks noGrp="1"/>
          </p:cNvSpPr>
          <p:nvPr>
            <p:ph type="ftr" sz="quarter" idx="11"/>
          </p:nvPr>
        </p:nvSpPr>
        <p:spPr/>
        <p:txBody>
          <a:bodyPr/>
          <a:lstStyle/>
          <a:p>
            <a:r>
              <a:rPr kumimoji="1" lang="ja-JP" altLang="en-US"/>
              <a:t>教育研究用</a:t>
            </a:r>
            <a:r>
              <a:rPr kumimoji="1" lang="en-US" altLang="ja-JP"/>
              <a:t>ICT</a:t>
            </a:r>
            <a:r>
              <a:rPr kumimoji="1" lang="ja-JP" altLang="en-US"/>
              <a:t>・オンライン会議ツールの説明会</a:t>
            </a:r>
          </a:p>
        </p:txBody>
      </p:sp>
      <p:sp>
        <p:nvSpPr>
          <p:cNvPr id="4" name="スライド番号プレースホルダー 3"/>
          <p:cNvSpPr>
            <a:spLocks noGrp="1"/>
          </p:cNvSpPr>
          <p:nvPr>
            <p:ph type="sldNum" sz="quarter" idx="12"/>
          </p:nvPr>
        </p:nvSpPr>
        <p:spPr/>
        <p:txBody>
          <a:bodyPr/>
          <a:lstStyle/>
          <a:p>
            <a:fld id="{A99D720A-4AD5-4DCF-885F-DE5297996123}" type="slidenum">
              <a:rPr kumimoji="1" lang="ja-JP" altLang="en-US" smtClean="0"/>
              <a:t>‹#›</a:t>
            </a:fld>
            <a:endParaRPr kumimoji="1" lang="ja-JP" altLang="en-US"/>
          </a:p>
        </p:txBody>
      </p:sp>
    </p:spTree>
    <p:extLst>
      <p:ext uri="{BB962C8B-B14F-4D97-AF65-F5344CB8AC3E}">
        <p14:creationId xmlns:p14="http://schemas.microsoft.com/office/powerpoint/2010/main" val="20428608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p:txBody>
          <a:bodyPr/>
          <a:lstStyle/>
          <a:p>
            <a:r>
              <a:rPr kumimoji="1" lang="en-US" altLang="ja-JP"/>
              <a:t>2022/3/16</a:t>
            </a:r>
            <a:endParaRPr kumimoji="1" lang="ja-JP" altLang="en-US"/>
          </a:p>
        </p:txBody>
      </p:sp>
      <p:sp>
        <p:nvSpPr>
          <p:cNvPr id="6" name="フッター プレースホルダー 5"/>
          <p:cNvSpPr>
            <a:spLocks noGrp="1"/>
          </p:cNvSpPr>
          <p:nvPr>
            <p:ph type="ftr" sz="quarter" idx="11"/>
          </p:nvPr>
        </p:nvSpPr>
        <p:spPr/>
        <p:txBody>
          <a:bodyPr/>
          <a:lstStyle/>
          <a:p>
            <a:r>
              <a:rPr kumimoji="1" lang="ja-JP" altLang="en-US"/>
              <a:t>教育研究用</a:t>
            </a:r>
            <a:r>
              <a:rPr kumimoji="1" lang="en-US" altLang="ja-JP"/>
              <a:t>ICT</a:t>
            </a:r>
            <a:r>
              <a:rPr kumimoji="1" lang="ja-JP" altLang="en-US"/>
              <a:t>・オンライン会議ツールの説明会</a:t>
            </a:r>
          </a:p>
        </p:txBody>
      </p:sp>
      <p:sp>
        <p:nvSpPr>
          <p:cNvPr id="7" name="スライド番号プレースホルダー 6"/>
          <p:cNvSpPr>
            <a:spLocks noGrp="1"/>
          </p:cNvSpPr>
          <p:nvPr>
            <p:ph type="sldNum" sz="quarter" idx="12"/>
          </p:nvPr>
        </p:nvSpPr>
        <p:spPr/>
        <p:txBody>
          <a:bodyPr/>
          <a:lstStyle/>
          <a:p>
            <a:fld id="{A99D720A-4AD5-4DCF-885F-DE5297996123}" type="slidenum">
              <a:rPr kumimoji="1" lang="ja-JP" altLang="en-US" smtClean="0"/>
              <a:t>‹#›</a:t>
            </a:fld>
            <a:endParaRPr kumimoji="1" lang="ja-JP" altLang="en-US"/>
          </a:p>
        </p:txBody>
      </p:sp>
    </p:spTree>
    <p:extLst>
      <p:ext uri="{BB962C8B-B14F-4D97-AF65-F5344CB8AC3E}">
        <p14:creationId xmlns:p14="http://schemas.microsoft.com/office/powerpoint/2010/main" val="38884510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p:txBody>
          <a:bodyPr/>
          <a:lstStyle/>
          <a:p>
            <a:r>
              <a:rPr kumimoji="1" lang="en-US" altLang="ja-JP"/>
              <a:t>2022/3/16</a:t>
            </a:r>
            <a:endParaRPr kumimoji="1" lang="ja-JP" altLang="en-US"/>
          </a:p>
        </p:txBody>
      </p:sp>
      <p:sp>
        <p:nvSpPr>
          <p:cNvPr id="6" name="フッター プレースホルダー 5"/>
          <p:cNvSpPr>
            <a:spLocks noGrp="1"/>
          </p:cNvSpPr>
          <p:nvPr>
            <p:ph type="ftr" sz="quarter" idx="11"/>
          </p:nvPr>
        </p:nvSpPr>
        <p:spPr/>
        <p:txBody>
          <a:bodyPr/>
          <a:lstStyle/>
          <a:p>
            <a:r>
              <a:rPr kumimoji="1" lang="ja-JP" altLang="en-US"/>
              <a:t>教育研究用</a:t>
            </a:r>
            <a:r>
              <a:rPr kumimoji="1" lang="en-US" altLang="ja-JP"/>
              <a:t>ICT</a:t>
            </a:r>
            <a:r>
              <a:rPr kumimoji="1" lang="ja-JP" altLang="en-US"/>
              <a:t>・オンライン会議ツールの説明会</a:t>
            </a:r>
          </a:p>
        </p:txBody>
      </p:sp>
      <p:sp>
        <p:nvSpPr>
          <p:cNvPr id="7" name="スライド番号プレースホルダー 6"/>
          <p:cNvSpPr>
            <a:spLocks noGrp="1"/>
          </p:cNvSpPr>
          <p:nvPr>
            <p:ph type="sldNum" sz="quarter" idx="12"/>
          </p:nvPr>
        </p:nvSpPr>
        <p:spPr/>
        <p:txBody>
          <a:bodyPr/>
          <a:lstStyle/>
          <a:p>
            <a:fld id="{A99D720A-4AD5-4DCF-885F-DE5297996123}" type="slidenum">
              <a:rPr kumimoji="1" lang="ja-JP" altLang="en-US" smtClean="0"/>
              <a:t>‹#›</a:t>
            </a:fld>
            <a:endParaRPr kumimoji="1" lang="ja-JP" altLang="en-US"/>
          </a:p>
        </p:txBody>
      </p:sp>
    </p:spTree>
    <p:extLst>
      <p:ext uri="{BB962C8B-B14F-4D97-AF65-F5344CB8AC3E}">
        <p14:creationId xmlns:p14="http://schemas.microsoft.com/office/powerpoint/2010/main" val="21893879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1E9234"/>
        </a:solidFill>
        <a:effectLst/>
      </p:bgPr>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4" name="日付プレースホルダー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bg1"/>
                </a:solidFill>
              </a:defRPr>
            </a:lvl1pPr>
          </a:lstStyle>
          <a:p>
            <a:r>
              <a:rPr lang="en-US" altLang="ja-JP"/>
              <a:t>2022/3/16</a:t>
            </a:r>
            <a:endParaRPr lang="ja-JP" altLang="en-US" dirty="0"/>
          </a:p>
        </p:txBody>
      </p:sp>
      <p:sp>
        <p:nvSpPr>
          <p:cNvPr id="5" name="フッター プレースホルダー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bg1"/>
                </a:solidFill>
              </a:defRPr>
            </a:lvl1pPr>
          </a:lstStyle>
          <a:p>
            <a:r>
              <a:rPr lang="ja-JP" altLang="en-US" dirty="0">
                <a:latin typeface="-apple-system"/>
              </a:rPr>
              <a:t>教育研究用</a:t>
            </a:r>
            <a:r>
              <a:rPr lang="en-US" altLang="ja-JP" dirty="0">
                <a:latin typeface="-apple-system"/>
              </a:rPr>
              <a:t>ICT</a:t>
            </a:r>
            <a:r>
              <a:rPr lang="ja-JP" altLang="en-US" dirty="0">
                <a:latin typeface="-apple-system"/>
              </a:rPr>
              <a:t>・オンライン会議ツールの説明会</a:t>
            </a:r>
            <a:endParaRPr lang="ja-JP" altLang="en-US" dirty="0"/>
          </a:p>
        </p:txBody>
      </p:sp>
      <p:sp>
        <p:nvSpPr>
          <p:cNvPr id="6" name="スライド番号プレースホルダー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bg1"/>
                </a:solidFill>
              </a:defRPr>
            </a:lvl1pPr>
          </a:lstStyle>
          <a:p>
            <a:fld id="{A99D720A-4AD5-4DCF-885F-DE5297996123}" type="slidenum">
              <a:rPr lang="ja-JP" altLang="en-US" smtClean="0"/>
              <a:pPr/>
              <a:t>‹#›</a:t>
            </a:fld>
            <a:endParaRPr lang="ja-JP" altLang="en-US"/>
          </a:p>
        </p:txBody>
      </p:sp>
    </p:spTree>
    <p:extLst>
      <p:ext uri="{BB962C8B-B14F-4D97-AF65-F5344CB8AC3E}">
        <p14:creationId xmlns:p14="http://schemas.microsoft.com/office/powerpoint/2010/main" val="290728973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90000"/>
        </a:lnSpc>
        <a:spcBef>
          <a:spcPct val="0"/>
        </a:spcBef>
        <a:buNone/>
        <a:defRPr kumimoji="1" sz="44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jpe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hyperlink" Target="https://utelecon.adm.u-tokyo.ac.jp/utokyo_account/mfa"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hyperlink" Target="https://utelecon.adm.u-tokyo.ac.jp/utokyo_vpn/"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univtokyo.sharepoint.com/sites/utokyoportal/wiki/SiteAssets/d/Work_from_home/teleworkguide-v1.4-jp.pdf" TargetMode="External"/><Relationship Id="rId2" Type="http://schemas.openxmlformats.org/officeDocument/2006/relationships/hyperlink" Target="https://univtokyo.sharepoint.com/sites/utokyoportal/wiki/SiteAssets/d/Work_from_home/teleworkguide-v1.1-startup-jp.pdf" TargetMode="Externa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mp3"/><Relationship Id="rId1" Type="http://schemas.microsoft.com/office/2007/relationships/media" Target="../media/media1.mp3"/><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hyperlink" Target="https://www.u-tokyo.ac.jp/adm/dics/ja/wifi.html"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hyperlink" Target="https://utelecon.adm.u-tokyo.ac.jp/notice/byod"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hyperlink" Target="https://www.u-tokyo.ac.jp/adm/cie/ja/index.html"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5.jpeg"/><Relationship Id="rId3" Type="http://schemas.openxmlformats.org/officeDocument/2006/relationships/video" Target="https://www.youtube.com/embed/ye183PNxVYA?feature=oembed" TargetMode="External"/><Relationship Id="rId7" Type="http://schemas.openxmlformats.org/officeDocument/2006/relationships/image" Target="../media/image1.png"/><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6.png"/><Relationship Id="rId5" Type="http://schemas.openxmlformats.org/officeDocument/2006/relationships/image" Target="../media/image3.png"/><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normAutofit/>
          </a:bodyPr>
          <a:lstStyle/>
          <a:p>
            <a:r>
              <a:rPr lang="ja-JP" altLang="en-US" u="sng" dirty="0">
                <a:effectLst>
                  <a:outerShdw blurRad="38100" dist="38100" dir="2700000" algn="tl">
                    <a:srgbClr val="000000">
                      <a:alpha val="43137"/>
                    </a:srgbClr>
                  </a:outerShdw>
                </a:effectLst>
                <a:latin typeface="+mj-ea"/>
                <a:cs typeface="Calibri Light"/>
              </a:rPr>
              <a:t>セキュリティと在宅勤務</a:t>
            </a:r>
            <a:br>
              <a:rPr lang="en-US" altLang="ja-JP" u="sng" dirty="0">
                <a:effectLst>
                  <a:outerShdw blurRad="38100" dist="38100" dir="2700000" algn="tl">
                    <a:srgbClr val="000000">
                      <a:alpha val="43137"/>
                    </a:srgbClr>
                  </a:outerShdw>
                </a:effectLst>
                <a:latin typeface="+mj-ea"/>
                <a:cs typeface="Calibri Light"/>
              </a:rPr>
            </a:br>
            <a:r>
              <a:rPr lang="ja-JP" altLang="en-US" sz="3600" dirty="0">
                <a:effectLst>
                  <a:outerShdw blurRad="38100" dist="38100" dir="2700000" algn="tl">
                    <a:srgbClr val="000000">
                      <a:alpha val="43137"/>
                    </a:srgbClr>
                  </a:outerShdw>
                </a:effectLst>
                <a:latin typeface="+mj-ea"/>
                <a:cs typeface="Calibri Light"/>
              </a:rPr>
              <a:t>（多要素認証、</a:t>
            </a:r>
            <a:r>
              <a:rPr lang="en-US" altLang="ja-JP" sz="3600" dirty="0" err="1">
                <a:effectLst>
                  <a:outerShdw blurRad="38100" dist="38100" dir="2700000" algn="tl">
                    <a:srgbClr val="000000">
                      <a:alpha val="43137"/>
                    </a:srgbClr>
                  </a:outerShdw>
                </a:effectLst>
                <a:latin typeface="+mj-ea"/>
                <a:cs typeface="Calibri Light"/>
              </a:rPr>
              <a:t>UTokyo</a:t>
            </a:r>
            <a:r>
              <a:rPr lang="en-US" altLang="ja-JP" sz="3600" dirty="0">
                <a:effectLst>
                  <a:outerShdw blurRad="38100" dist="38100" dir="2700000" algn="tl">
                    <a:srgbClr val="000000">
                      <a:alpha val="43137"/>
                    </a:srgbClr>
                  </a:outerShdw>
                </a:effectLst>
                <a:latin typeface="+mj-ea"/>
                <a:cs typeface="Calibri Light"/>
              </a:rPr>
              <a:t> VPN</a:t>
            </a:r>
            <a:r>
              <a:rPr lang="ja-JP" altLang="en-US" sz="3600" dirty="0">
                <a:effectLst>
                  <a:outerShdw blurRad="38100" dist="38100" dir="2700000" algn="tl">
                    <a:srgbClr val="000000">
                      <a:alpha val="43137"/>
                    </a:srgbClr>
                  </a:outerShdw>
                </a:effectLst>
                <a:latin typeface="+mj-ea"/>
                <a:cs typeface="Calibri Light"/>
              </a:rPr>
              <a:t>、ウイルス対策ソフトウェア、</a:t>
            </a:r>
            <a:r>
              <a:rPr lang="en-US" altLang="ja-JP" sz="3600" dirty="0" err="1">
                <a:effectLst>
                  <a:outerShdw blurRad="38100" dist="38100" dir="2700000" algn="tl">
                    <a:srgbClr val="000000">
                      <a:alpha val="43137"/>
                    </a:srgbClr>
                  </a:outerShdw>
                </a:effectLst>
                <a:latin typeface="+mj-ea"/>
                <a:cs typeface="Calibri Light"/>
              </a:rPr>
              <a:t>UTokyo</a:t>
            </a:r>
            <a:r>
              <a:rPr lang="en-US" altLang="ja-JP" sz="3600" dirty="0">
                <a:effectLst>
                  <a:outerShdw blurRad="38100" dist="38100" dir="2700000" algn="tl">
                    <a:srgbClr val="000000">
                      <a:alpha val="43137"/>
                    </a:srgbClr>
                  </a:outerShdw>
                </a:effectLst>
                <a:latin typeface="+mj-ea"/>
                <a:cs typeface="Calibri Light"/>
              </a:rPr>
              <a:t> </a:t>
            </a:r>
            <a:r>
              <a:rPr lang="en-US" altLang="ja-JP" sz="3600" dirty="0" err="1">
                <a:effectLst>
                  <a:outerShdw blurRad="38100" dist="38100" dir="2700000" algn="tl">
                    <a:srgbClr val="000000">
                      <a:alpha val="43137"/>
                    </a:srgbClr>
                  </a:outerShdw>
                </a:effectLst>
                <a:latin typeface="+mj-ea"/>
                <a:cs typeface="Calibri Light"/>
              </a:rPr>
              <a:t>WiFi</a:t>
            </a:r>
            <a:r>
              <a:rPr lang="ja-JP" altLang="en-US" sz="3600" dirty="0">
                <a:effectLst>
                  <a:outerShdw blurRad="38100" dist="38100" dir="2700000" algn="tl">
                    <a:srgbClr val="000000">
                      <a:alpha val="43137"/>
                    </a:srgbClr>
                  </a:outerShdw>
                </a:effectLst>
                <a:latin typeface="+mj-ea"/>
                <a:cs typeface="Calibri Light"/>
              </a:rPr>
              <a:t>、）</a:t>
            </a:r>
          </a:p>
        </p:txBody>
      </p:sp>
      <p:sp>
        <p:nvSpPr>
          <p:cNvPr id="3" name="サブタイトル 2"/>
          <p:cNvSpPr>
            <a:spLocks noGrp="1"/>
          </p:cNvSpPr>
          <p:nvPr>
            <p:ph type="subTitle" idx="1"/>
          </p:nvPr>
        </p:nvSpPr>
        <p:spPr/>
        <p:txBody>
          <a:bodyPr vert="horz" lIns="91440" tIns="45720" rIns="91440" bIns="45720" rtlCol="0" anchor="t">
            <a:normAutofit/>
          </a:bodyPr>
          <a:lstStyle/>
          <a:p>
            <a:endParaRPr lang="en-US" altLang="ja-JP" dirty="0">
              <a:effectLst>
                <a:outerShdw blurRad="38100" dist="38100" dir="2700000" algn="tl">
                  <a:srgbClr val="000000">
                    <a:alpha val="43137"/>
                  </a:srgbClr>
                </a:outerShdw>
              </a:effectLst>
              <a:latin typeface="+mn-ea"/>
              <a:cs typeface="Calibri"/>
            </a:endParaRPr>
          </a:p>
          <a:p>
            <a:r>
              <a:rPr lang="ja-JP" altLang="en-US" dirty="0">
                <a:effectLst>
                  <a:outerShdw blurRad="38100" dist="38100" dir="2700000" algn="tl">
                    <a:srgbClr val="000000">
                      <a:alpha val="43137"/>
                    </a:srgbClr>
                  </a:outerShdw>
                </a:effectLst>
                <a:latin typeface="+mn-ea"/>
                <a:cs typeface="Calibri"/>
              </a:rPr>
              <a:t>情報システム本部</a:t>
            </a:r>
          </a:p>
          <a:p>
            <a:r>
              <a:rPr lang="ja-JP" altLang="en-US" dirty="0">
                <a:effectLst>
                  <a:outerShdw blurRad="38100" dist="38100" dir="2700000" algn="tl">
                    <a:srgbClr val="000000">
                      <a:alpha val="43137"/>
                    </a:srgbClr>
                  </a:outerShdw>
                </a:effectLst>
                <a:latin typeface="+mn-ea"/>
                <a:cs typeface="Calibri"/>
              </a:rPr>
              <a:t>玉造　潤史</a:t>
            </a:r>
          </a:p>
        </p:txBody>
      </p:sp>
    </p:spTree>
    <p:extLst>
      <p:ext uri="{BB962C8B-B14F-4D97-AF65-F5344CB8AC3E}">
        <p14:creationId xmlns:p14="http://schemas.microsoft.com/office/powerpoint/2010/main" val="21283802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D1B80D5-FAD4-4A3A-A560-258F889041EF}"/>
              </a:ext>
            </a:extLst>
          </p:cNvPr>
          <p:cNvSpPr>
            <a:spLocks noGrp="1"/>
          </p:cNvSpPr>
          <p:nvPr>
            <p:ph type="title"/>
          </p:nvPr>
        </p:nvSpPr>
        <p:spPr>
          <a:xfrm>
            <a:off x="838200" y="365125"/>
            <a:ext cx="10515600" cy="1325563"/>
          </a:xfrm>
        </p:spPr>
        <p:txBody>
          <a:bodyPr>
            <a:normAutofit/>
          </a:bodyPr>
          <a:lstStyle/>
          <a:p>
            <a:r>
              <a:rPr lang="ja-JP" altLang="en-US" dirty="0"/>
              <a:t>３、その他の認証アプリ</a:t>
            </a:r>
            <a:r>
              <a:rPr kumimoji="1" lang="ja-JP" altLang="en-US" dirty="0"/>
              <a:t>の場合</a:t>
            </a:r>
            <a:br>
              <a:rPr kumimoji="1" lang="en-US" altLang="ja-JP" dirty="0"/>
            </a:br>
            <a:r>
              <a:rPr kumimoji="1" lang="ja-JP" altLang="en-US" dirty="0"/>
              <a:t>スマートフォンの</a:t>
            </a:r>
            <a:r>
              <a:rPr kumimoji="1" lang="en-US" altLang="ja-JP" dirty="0"/>
              <a:t>Google Authenticator</a:t>
            </a:r>
            <a:r>
              <a:rPr kumimoji="1" lang="ja-JP" altLang="en-US" dirty="0"/>
              <a:t>の場合</a:t>
            </a:r>
          </a:p>
        </p:txBody>
      </p:sp>
      <p:sp>
        <p:nvSpPr>
          <p:cNvPr id="3" name="コンテンツ プレースホルダー 2">
            <a:extLst>
              <a:ext uri="{FF2B5EF4-FFF2-40B4-BE49-F238E27FC236}">
                <a16:creationId xmlns:a16="http://schemas.microsoft.com/office/drawing/2014/main" id="{4913D47F-2856-41E0-984F-BF31F18B168F}"/>
              </a:ext>
            </a:extLst>
          </p:cNvPr>
          <p:cNvSpPr>
            <a:spLocks noGrp="1"/>
          </p:cNvSpPr>
          <p:nvPr>
            <p:ph idx="1"/>
          </p:nvPr>
        </p:nvSpPr>
        <p:spPr/>
        <p:txBody>
          <a:bodyPr/>
          <a:lstStyle/>
          <a:p>
            <a:r>
              <a:rPr lang="ja-JP" altLang="en-US"/>
              <a:t>サインイン画面でサインインを行ったときの動き</a:t>
            </a:r>
            <a:endParaRPr kumimoji="1" lang="en-US" altLang="ja-JP"/>
          </a:p>
          <a:p>
            <a:endParaRPr kumimoji="1" lang="ja-JP" altLang="en-US"/>
          </a:p>
        </p:txBody>
      </p:sp>
      <p:sp>
        <p:nvSpPr>
          <p:cNvPr id="7" name="テキスト ボックス 6">
            <a:extLst>
              <a:ext uri="{FF2B5EF4-FFF2-40B4-BE49-F238E27FC236}">
                <a16:creationId xmlns:a16="http://schemas.microsoft.com/office/drawing/2014/main" id="{63F7008B-CD72-4EAD-93CD-FCDBC649AB45}"/>
              </a:ext>
            </a:extLst>
          </p:cNvPr>
          <p:cNvSpPr txBox="1"/>
          <p:nvPr/>
        </p:nvSpPr>
        <p:spPr>
          <a:xfrm>
            <a:off x="1386235" y="5280413"/>
            <a:ext cx="2973729" cy="369332"/>
          </a:xfrm>
          <a:prstGeom prst="rect">
            <a:avLst/>
          </a:prstGeom>
          <a:noFill/>
        </p:spPr>
        <p:txBody>
          <a:bodyPr wrap="square" rtlCol="0">
            <a:spAutoFit/>
          </a:bodyPr>
          <a:lstStyle/>
          <a:p>
            <a:r>
              <a:rPr lang="ja-JP" altLang="en-US" b="1">
                <a:solidFill>
                  <a:srgbClr val="FFC000"/>
                </a:solidFill>
                <a:effectLst>
                  <a:outerShdw blurRad="38100" dist="38100" dir="2700000" algn="tl">
                    <a:srgbClr val="000000">
                      <a:alpha val="43137"/>
                    </a:srgbClr>
                  </a:outerShdw>
                </a:effectLst>
              </a:rPr>
              <a:t>サインイン画面</a:t>
            </a:r>
            <a:endParaRPr kumimoji="1" lang="ja-JP" altLang="en-US" b="1">
              <a:solidFill>
                <a:srgbClr val="FFC000"/>
              </a:solidFill>
              <a:effectLst>
                <a:outerShdw blurRad="38100" dist="38100" dir="2700000" algn="tl">
                  <a:srgbClr val="000000">
                    <a:alpha val="43137"/>
                  </a:srgbClr>
                </a:outerShdw>
              </a:effectLst>
            </a:endParaRPr>
          </a:p>
        </p:txBody>
      </p:sp>
      <p:sp>
        <p:nvSpPr>
          <p:cNvPr id="8" name="テキスト ボックス 7">
            <a:extLst>
              <a:ext uri="{FF2B5EF4-FFF2-40B4-BE49-F238E27FC236}">
                <a16:creationId xmlns:a16="http://schemas.microsoft.com/office/drawing/2014/main" id="{CAD01DF7-592A-435D-A9D4-F830BD78054B}"/>
              </a:ext>
            </a:extLst>
          </p:cNvPr>
          <p:cNvSpPr txBox="1"/>
          <p:nvPr/>
        </p:nvSpPr>
        <p:spPr>
          <a:xfrm>
            <a:off x="5424752" y="5649745"/>
            <a:ext cx="2973729" cy="369332"/>
          </a:xfrm>
          <a:prstGeom prst="rect">
            <a:avLst/>
          </a:prstGeom>
          <a:noFill/>
        </p:spPr>
        <p:txBody>
          <a:bodyPr wrap="square" rtlCol="0">
            <a:spAutoFit/>
          </a:bodyPr>
          <a:lstStyle/>
          <a:p>
            <a:r>
              <a:rPr lang="ja-JP" altLang="en-US" b="1">
                <a:solidFill>
                  <a:srgbClr val="FFC000"/>
                </a:solidFill>
                <a:effectLst>
                  <a:outerShdw blurRad="38100" dist="38100" dir="2700000" algn="tl">
                    <a:srgbClr val="000000">
                      <a:alpha val="43137"/>
                    </a:srgbClr>
                  </a:outerShdw>
                </a:effectLst>
              </a:rPr>
              <a:t>確認コード入力画面</a:t>
            </a:r>
            <a:endParaRPr kumimoji="1" lang="ja-JP" altLang="en-US" b="1">
              <a:solidFill>
                <a:srgbClr val="FFC000"/>
              </a:solidFill>
              <a:effectLst>
                <a:outerShdw blurRad="38100" dist="38100" dir="2700000" algn="tl">
                  <a:srgbClr val="000000">
                    <a:alpha val="43137"/>
                  </a:srgbClr>
                </a:outerShdw>
              </a:effectLst>
            </a:endParaRPr>
          </a:p>
        </p:txBody>
      </p:sp>
      <p:sp>
        <p:nvSpPr>
          <p:cNvPr id="9" name="テキスト ボックス 8">
            <a:extLst>
              <a:ext uri="{FF2B5EF4-FFF2-40B4-BE49-F238E27FC236}">
                <a16:creationId xmlns:a16="http://schemas.microsoft.com/office/drawing/2014/main" id="{02BA4C52-8609-467D-9B26-FA388D31DEE9}"/>
              </a:ext>
            </a:extLst>
          </p:cNvPr>
          <p:cNvSpPr txBox="1"/>
          <p:nvPr/>
        </p:nvSpPr>
        <p:spPr>
          <a:xfrm>
            <a:off x="9463269" y="5636355"/>
            <a:ext cx="2973729" cy="369332"/>
          </a:xfrm>
          <a:prstGeom prst="rect">
            <a:avLst/>
          </a:prstGeom>
          <a:noFill/>
        </p:spPr>
        <p:txBody>
          <a:bodyPr wrap="square" rtlCol="0">
            <a:spAutoFit/>
          </a:bodyPr>
          <a:lstStyle/>
          <a:p>
            <a:r>
              <a:rPr kumimoji="1" lang="en-US" altLang="ja-JP" b="1">
                <a:solidFill>
                  <a:srgbClr val="FFC000"/>
                </a:solidFill>
                <a:effectLst>
                  <a:outerShdw blurRad="38100" dist="38100" dir="2700000" algn="tl">
                    <a:srgbClr val="000000">
                      <a:alpha val="43137"/>
                    </a:srgbClr>
                  </a:outerShdw>
                </a:effectLst>
              </a:rPr>
              <a:t>Google</a:t>
            </a:r>
            <a:r>
              <a:rPr kumimoji="1" lang="ja-JP" altLang="en-US" b="1">
                <a:solidFill>
                  <a:srgbClr val="FFC000"/>
                </a:solidFill>
                <a:effectLst>
                  <a:outerShdw blurRad="38100" dist="38100" dir="2700000" algn="tl">
                    <a:srgbClr val="000000">
                      <a:alpha val="43137"/>
                    </a:srgbClr>
                  </a:outerShdw>
                </a:effectLst>
              </a:rPr>
              <a:t> </a:t>
            </a:r>
            <a:r>
              <a:rPr kumimoji="1" lang="en-US" altLang="ja-JP" b="1">
                <a:solidFill>
                  <a:srgbClr val="FFC000"/>
                </a:solidFill>
                <a:effectLst>
                  <a:outerShdw blurRad="38100" dist="38100" dir="2700000" algn="tl">
                    <a:srgbClr val="000000">
                      <a:alpha val="43137"/>
                    </a:srgbClr>
                  </a:outerShdw>
                </a:effectLst>
              </a:rPr>
              <a:t>Authenticator</a:t>
            </a:r>
            <a:endParaRPr kumimoji="1" lang="ja-JP" altLang="en-US" b="1">
              <a:solidFill>
                <a:srgbClr val="FFC000"/>
              </a:solidFill>
              <a:effectLst>
                <a:outerShdw blurRad="38100" dist="38100" dir="2700000" algn="tl">
                  <a:srgbClr val="000000">
                    <a:alpha val="43137"/>
                  </a:srgbClr>
                </a:outerShdw>
              </a:effectLst>
            </a:endParaRPr>
          </a:p>
        </p:txBody>
      </p:sp>
      <p:pic>
        <p:nvPicPr>
          <p:cNvPr id="11" name="図 10">
            <a:extLst>
              <a:ext uri="{FF2B5EF4-FFF2-40B4-BE49-F238E27FC236}">
                <a16:creationId xmlns:a16="http://schemas.microsoft.com/office/drawing/2014/main" id="{D205DB37-EFD9-464F-8AB7-9625FBDC06A5}"/>
              </a:ext>
            </a:extLst>
          </p:cNvPr>
          <p:cNvPicPr>
            <a:picLocks noChangeAspect="1"/>
          </p:cNvPicPr>
          <p:nvPr/>
        </p:nvPicPr>
        <p:blipFill>
          <a:blip r:embed="rId2"/>
          <a:stretch>
            <a:fillRect/>
          </a:stretch>
        </p:blipFill>
        <p:spPr>
          <a:xfrm>
            <a:off x="4907999" y="2346862"/>
            <a:ext cx="3245401" cy="3107717"/>
          </a:xfrm>
          <a:prstGeom prst="rect">
            <a:avLst/>
          </a:prstGeom>
        </p:spPr>
      </p:pic>
      <p:pic>
        <p:nvPicPr>
          <p:cNvPr id="12" name="図 11">
            <a:extLst>
              <a:ext uri="{FF2B5EF4-FFF2-40B4-BE49-F238E27FC236}">
                <a16:creationId xmlns:a16="http://schemas.microsoft.com/office/drawing/2014/main" id="{4382EFC6-AE32-43FF-8704-3B497C39F3E7}"/>
              </a:ext>
            </a:extLst>
          </p:cNvPr>
          <p:cNvPicPr>
            <a:picLocks noChangeAspect="1"/>
          </p:cNvPicPr>
          <p:nvPr/>
        </p:nvPicPr>
        <p:blipFill>
          <a:blip r:embed="rId3"/>
          <a:stretch>
            <a:fillRect/>
          </a:stretch>
        </p:blipFill>
        <p:spPr>
          <a:xfrm>
            <a:off x="995181" y="2740358"/>
            <a:ext cx="2744385" cy="2320724"/>
          </a:xfrm>
          <a:prstGeom prst="rect">
            <a:avLst/>
          </a:prstGeom>
        </p:spPr>
      </p:pic>
      <p:pic>
        <p:nvPicPr>
          <p:cNvPr id="1026" name="Picture 2">
            <a:extLst>
              <a:ext uri="{FF2B5EF4-FFF2-40B4-BE49-F238E27FC236}">
                <a16:creationId xmlns:a16="http://schemas.microsoft.com/office/drawing/2014/main" id="{4DCD339F-7DB4-41AA-B1FC-77429FF8952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536931" y="1904819"/>
            <a:ext cx="2001822" cy="3560260"/>
          </a:xfrm>
          <a:prstGeom prst="rect">
            <a:avLst/>
          </a:prstGeom>
          <a:noFill/>
          <a:extLst>
            <a:ext uri="{909E8E84-426E-40DD-AFC4-6F175D3DCCD1}">
              <a14:hiddenFill xmlns:a14="http://schemas.microsoft.com/office/drawing/2010/main">
                <a:solidFill>
                  <a:srgbClr val="FFFFFF"/>
                </a:solidFill>
              </a14:hiddenFill>
            </a:ext>
          </a:extLst>
        </p:spPr>
      </p:pic>
      <p:sp>
        <p:nvSpPr>
          <p:cNvPr id="13" name="矢印: 右 12">
            <a:extLst>
              <a:ext uri="{FF2B5EF4-FFF2-40B4-BE49-F238E27FC236}">
                <a16:creationId xmlns:a16="http://schemas.microsoft.com/office/drawing/2014/main" id="{10F9C1E6-1165-4ED1-8E4D-D0E33FFE54B9}"/>
              </a:ext>
            </a:extLst>
          </p:cNvPr>
          <p:cNvSpPr/>
          <p:nvPr/>
        </p:nvSpPr>
        <p:spPr>
          <a:xfrm>
            <a:off x="3936137" y="3658404"/>
            <a:ext cx="786909" cy="484632"/>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kumimoji="1" lang="ja-JP" altLang="en-US"/>
          </a:p>
        </p:txBody>
      </p:sp>
      <p:sp>
        <p:nvSpPr>
          <p:cNvPr id="14" name="矢印: 右 13">
            <a:extLst>
              <a:ext uri="{FF2B5EF4-FFF2-40B4-BE49-F238E27FC236}">
                <a16:creationId xmlns:a16="http://schemas.microsoft.com/office/drawing/2014/main" id="{67657925-2B52-46BB-93E6-C87F6F6C0381}"/>
              </a:ext>
            </a:extLst>
          </p:cNvPr>
          <p:cNvSpPr/>
          <p:nvPr/>
        </p:nvSpPr>
        <p:spPr>
          <a:xfrm rot="10800000">
            <a:off x="8452250" y="3658404"/>
            <a:ext cx="786909" cy="484632"/>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kumimoji="1" lang="ja-JP" altLang="en-US"/>
          </a:p>
        </p:txBody>
      </p:sp>
      <p:sp>
        <p:nvSpPr>
          <p:cNvPr id="10" name="日付プレースホルダー 9">
            <a:extLst>
              <a:ext uri="{FF2B5EF4-FFF2-40B4-BE49-F238E27FC236}">
                <a16:creationId xmlns:a16="http://schemas.microsoft.com/office/drawing/2014/main" id="{E230D97E-F723-47E7-8972-75C4548FEDBE}"/>
              </a:ext>
            </a:extLst>
          </p:cNvPr>
          <p:cNvSpPr>
            <a:spLocks noGrp="1"/>
          </p:cNvSpPr>
          <p:nvPr>
            <p:ph type="dt" sz="half" idx="10"/>
          </p:nvPr>
        </p:nvSpPr>
        <p:spPr/>
        <p:txBody>
          <a:bodyPr/>
          <a:lstStyle/>
          <a:p>
            <a:r>
              <a:rPr lang="en-US" altLang="ja-JP"/>
              <a:t>2022/3/16</a:t>
            </a:r>
            <a:endParaRPr lang="ja-JP" altLang="en-US"/>
          </a:p>
        </p:txBody>
      </p:sp>
      <p:sp>
        <p:nvSpPr>
          <p:cNvPr id="15" name="フッター プレースホルダー 14">
            <a:extLst>
              <a:ext uri="{FF2B5EF4-FFF2-40B4-BE49-F238E27FC236}">
                <a16:creationId xmlns:a16="http://schemas.microsoft.com/office/drawing/2014/main" id="{7F459657-AD41-48AA-922F-470CCEC6C931}"/>
              </a:ext>
            </a:extLst>
          </p:cNvPr>
          <p:cNvSpPr>
            <a:spLocks noGrp="1"/>
          </p:cNvSpPr>
          <p:nvPr>
            <p:ph type="ftr" sz="quarter" idx="11"/>
          </p:nvPr>
        </p:nvSpPr>
        <p:spPr/>
        <p:txBody>
          <a:bodyPr/>
          <a:lstStyle/>
          <a:p>
            <a:r>
              <a:rPr lang="ja-JP" altLang="en-US"/>
              <a:t>教育研究用</a:t>
            </a:r>
            <a:r>
              <a:rPr lang="en-US" altLang="ja-JP"/>
              <a:t>ICT</a:t>
            </a:r>
            <a:r>
              <a:rPr lang="ja-JP" altLang="en-US"/>
              <a:t>・オンライン会議ツールの説明会</a:t>
            </a:r>
            <a:endParaRPr lang="ja-JP" altLang="en-US" dirty="0"/>
          </a:p>
        </p:txBody>
      </p:sp>
      <p:sp>
        <p:nvSpPr>
          <p:cNvPr id="16" name="スライド番号プレースホルダー 15">
            <a:extLst>
              <a:ext uri="{FF2B5EF4-FFF2-40B4-BE49-F238E27FC236}">
                <a16:creationId xmlns:a16="http://schemas.microsoft.com/office/drawing/2014/main" id="{E0E295AB-D4B3-43C5-8A20-C932DF48EBAD}"/>
              </a:ext>
            </a:extLst>
          </p:cNvPr>
          <p:cNvSpPr>
            <a:spLocks noGrp="1"/>
          </p:cNvSpPr>
          <p:nvPr>
            <p:ph type="sldNum" sz="quarter" idx="12"/>
          </p:nvPr>
        </p:nvSpPr>
        <p:spPr/>
        <p:txBody>
          <a:bodyPr/>
          <a:lstStyle/>
          <a:p>
            <a:fld id="{A99D720A-4AD5-4DCF-885F-DE5297996123}" type="slidenum">
              <a:rPr lang="ja-JP" altLang="en-US" smtClean="0"/>
              <a:pPr/>
              <a:t>10</a:t>
            </a:fld>
            <a:endParaRPr lang="ja-JP" altLang="en-US"/>
          </a:p>
        </p:txBody>
      </p:sp>
    </p:spTree>
    <p:extLst>
      <p:ext uri="{BB962C8B-B14F-4D97-AF65-F5344CB8AC3E}">
        <p14:creationId xmlns:p14="http://schemas.microsoft.com/office/powerpoint/2010/main" val="22191364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D1B80D5-FAD4-4A3A-A560-258F889041EF}"/>
              </a:ext>
            </a:extLst>
          </p:cNvPr>
          <p:cNvSpPr>
            <a:spLocks noGrp="1"/>
          </p:cNvSpPr>
          <p:nvPr>
            <p:ph type="title"/>
          </p:nvPr>
        </p:nvSpPr>
        <p:spPr>
          <a:xfrm>
            <a:off x="838200" y="365125"/>
            <a:ext cx="10515600" cy="1325563"/>
          </a:xfrm>
        </p:spPr>
        <p:txBody>
          <a:bodyPr/>
          <a:lstStyle/>
          <a:p>
            <a:r>
              <a:rPr kumimoji="1" lang="ja-JP" altLang="en-US" dirty="0"/>
              <a:t>４、電話（</a:t>
            </a:r>
            <a:r>
              <a:rPr kumimoji="1" lang="en-US" altLang="ja-JP" dirty="0"/>
              <a:t>SMS</a:t>
            </a:r>
            <a:r>
              <a:rPr kumimoji="1" lang="ja-JP" altLang="en-US" dirty="0"/>
              <a:t>）の場合</a:t>
            </a:r>
          </a:p>
        </p:txBody>
      </p:sp>
      <p:sp>
        <p:nvSpPr>
          <p:cNvPr id="3" name="コンテンツ プレースホルダー 2">
            <a:extLst>
              <a:ext uri="{FF2B5EF4-FFF2-40B4-BE49-F238E27FC236}">
                <a16:creationId xmlns:a16="http://schemas.microsoft.com/office/drawing/2014/main" id="{4913D47F-2856-41E0-984F-BF31F18B168F}"/>
              </a:ext>
            </a:extLst>
          </p:cNvPr>
          <p:cNvSpPr>
            <a:spLocks noGrp="1"/>
          </p:cNvSpPr>
          <p:nvPr>
            <p:ph idx="1"/>
          </p:nvPr>
        </p:nvSpPr>
        <p:spPr>
          <a:xfrm>
            <a:off x="838200" y="1847850"/>
            <a:ext cx="10515600" cy="4351338"/>
          </a:xfrm>
        </p:spPr>
        <p:txBody>
          <a:bodyPr/>
          <a:lstStyle/>
          <a:p>
            <a:r>
              <a:rPr lang="ja-JP" altLang="en-US"/>
              <a:t>サインイン画面でサインインを行なったとき</a:t>
            </a:r>
            <a:endParaRPr kumimoji="1" lang="en-US" altLang="ja-JP"/>
          </a:p>
          <a:p>
            <a:endParaRPr kumimoji="1" lang="ja-JP" altLang="en-US"/>
          </a:p>
        </p:txBody>
      </p:sp>
      <p:sp>
        <p:nvSpPr>
          <p:cNvPr id="7" name="テキスト ボックス 6">
            <a:extLst>
              <a:ext uri="{FF2B5EF4-FFF2-40B4-BE49-F238E27FC236}">
                <a16:creationId xmlns:a16="http://schemas.microsoft.com/office/drawing/2014/main" id="{63F7008B-CD72-4EAD-93CD-FCDBC649AB45}"/>
              </a:ext>
            </a:extLst>
          </p:cNvPr>
          <p:cNvSpPr txBox="1"/>
          <p:nvPr/>
        </p:nvSpPr>
        <p:spPr>
          <a:xfrm>
            <a:off x="1921398" y="5544273"/>
            <a:ext cx="2973729" cy="369332"/>
          </a:xfrm>
          <a:prstGeom prst="rect">
            <a:avLst/>
          </a:prstGeom>
          <a:noFill/>
        </p:spPr>
        <p:txBody>
          <a:bodyPr wrap="square" rtlCol="0">
            <a:spAutoFit/>
          </a:bodyPr>
          <a:lstStyle/>
          <a:p>
            <a:r>
              <a:rPr lang="ja-JP" altLang="en-US" b="1">
                <a:solidFill>
                  <a:srgbClr val="FFC000"/>
                </a:solidFill>
                <a:effectLst>
                  <a:outerShdw blurRad="38100" dist="38100" dir="2700000" algn="tl">
                    <a:srgbClr val="000000">
                      <a:alpha val="43137"/>
                    </a:srgbClr>
                  </a:outerShdw>
                </a:effectLst>
              </a:rPr>
              <a:t>サインイン画面</a:t>
            </a:r>
            <a:endParaRPr kumimoji="1" lang="ja-JP" altLang="en-US" b="1">
              <a:solidFill>
                <a:srgbClr val="FFC000"/>
              </a:solidFill>
              <a:effectLst>
                <a:outerShdw blurRad="38100" dist="38100" dir="2700000" algn="tl">
                  <a:srgbClr val="000000">
                    <a:alpha val="43137"/>
                  </a:srgbClr>
                </a:outerShdw>
              </a:effectLst>
            </a:endParaRPr>
          </a:p>
        </p:txBody>
      </p:sp>
      <p:sp>
        <p:nvSpPr>
          <p:cNvPr id="9" name="テキスト ボックス 8">
            <a:extLst>
              <a:ext uri="{FF2B5EF4-FFF2-40B4-BE49-F238E27FC236}">
                <a16:creationId xmlns:a16="http://schemas.microsoft.com/office/drawing/2014/main" id="{02BA4C52-8609-467D-9B26-FA388D31DEE9}"/>
              </a:ext>
            </a:extLst>
          </p:cNvPr>
          <p:cNvSpPr txBox="1"/>
          <p:nvPr/>
        </p:nvSpPr>
        <p:spPr>
          <a:xfrm>
            <a:off x="8928106" y="5611365"/>
            <a:ext cx="2973729" cy="369332"/>
          </a:xfrm>
          <a:prstGeom prst="rect">
            <a:avLst/>
          </a:prstGeom>
          <a:noFill/>
        </p:spPr>
        <p:txBody>
          <a:bodyPr wrap="square" rtlCol="0">
            <a:spAutoFit/>
          </a:bodyPr>
          <a:lstStyle/>
          <a:p>
            <a:r>
              <a:rPr lang="ja-JP" altLang="en-US" b="1">
                <a:solidFill>
                  <a:srgbClr val="FFC000"/>
                </a:solidFill>
                <a:effectLst>
                  <a:outerShdw blurRad="38100" dist="38100" dir="2700000" algn="tl">
                    <a:srgbClr val="000000">
                      <a:alpha val="43137"/>
                    </a:srgbClr>
                  </a:outerShdw>
                </a:effectLst>
              </a:rPr>
              <a:t>携帯画面</a:t>
            </a:r>
            <a:endParaRPr kumimoji="1" lang="ja-JP" altLang="en-US" b="1">
              <a:solidFill>
                <a:srgbClr val="FFC000"/>
              </a:solidFill>
              <a:effectLst>
                <a:outerShdw blurRad="38100" dist="38100" dir="2700000" algn="tl">
                  <a:srgbClr val="000000">
                    <a:alpha val="43137"/>
                  </a:srgbClr>
                </a:outerShdw>
              </a:effectLst>
            </a:endParaRPr>
          </a:p>
        </p:txBody>
      </p:sp>
      <p:pic>
        <p:nvPicPr>
          <p:cNvPr id="2050" name="Picture 2">
            <a:extLst>
              <a:ext uri="{FF2B5EF4-FFF2-40B4-BE49-F238E27FC236}">
                <a16:creationId xmlns:a16="http://schemas.microsoft.com/office/drawing/2014/main" id="{152C5CB7-F4FF-4C0E-A62D-8F64A62077BF}"/>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9154" t="-904" r="9154" b="904"/>
          <a:stretch/>
        </p:blipFill>
        <p:spPr bwMode="auto">
          <a:xfrm>
            <a:off x="8235387" y="1508855"/>
            <a:ext cx="2829045" cy="3772060"/>
          </a:xfrm>
          <a:prstGeom prst="rect">
            <a:avLst/>
          </a:prstGeom>
          <a:noFill/>
          <a:extLst>
            <a:ext uri="{909E8E84-426E-40DD-AFC4-6F175D3DCCD1}">
              <a14:hiddenFill xmlns:a14="http://schemas.microsoft.com/office/drawing/2010/main">
                <a:solidFill>
                  <a:srgbClr val="FFFFFF"/>
                </a:solidFill>
              </a14:hiddenFill>
            </a:ext>
          </a:extLst>
        </p:spPr>
      </p:pic>
      <p:sp>
        <p:nvSpPr>
          <p:cNvPr id="12" name="テキスト ボックス 11">
            <a:extLst>
              <a:ext uri="{FF2B5EF4-FFF2-40B4-BE49-F238E27FC236}">
                <a16:creationId xmlns:a16="http://schemas.microsoft.com/office/drawing/2014/main" id="{81F446E8-E7A1-435A-BD05-5FE7AFC4735B}"/>
              </a:ext>
            </a:extLst>
          </p:cNvPr>
          <p:cNvSpPr txBox="1"/>
          <p:nvPr/>
        </p:nvSpPr>
        <p:spPr>
          <a:xfrm>
            <a:off x="5424752" y="5649745"/>
            <a:ext cx="2973729" cy="369332"/>
          </a:xfrm>
          <a:prstGeom prst="rect">
            <a:avLst/>
          </a:prstGeom>
          <a:noFill/>
        </p:spPr>
        <p:txBody>
          <a:bodyPr wrap="square" rtlCol="0">
            <a:spAutoFit/>
          </a:bodyPr>
          <a:lstStyle/>
          <a:p>
            <a:r>
              <a:rPr lang="ja-JP" altLang="en-US" b="1">
                <a:solidFill>
                  <a:srgbClr val="FFC000"/>
                </a:solidFill>
                <a:effectLst>
                  <a:outerShdw blurRad="38100" dist="38100" dir="2700000" algn="tl">
                    <a:srgbClr val="000000">
                      <a:alpha val="43137"/>
                    </a:srgbClr>
                  </a:outerShdw>
                </a:effectLst>
              </a:rPr>
              <a:t>確認コード入力画面</a:t>
            </a:r>
            <a:endParaRPr kumimoji="1" lang="ja-JP" altLang="en-US" b="1">
              <a:solidFill>
                <a:srgbClr val="FFC000"/>
              </a:solidFill>
              <a:effectLst>
                <a:outerShdw blurRad="38100" dist="38100" dir="2700000" algn="tl">
                  <a:srgbClr val="000000">
                    <a:alpha val="43137"/>
                  </a:srgbClr>
                </a:outerShdw>
              </a:effectLst>
            </a:endParaRPr>
          </a:p>
        </p:txBody>
      </p:sp>
      <p:pic>
        <p:nvPicPr>
          <p:cNvPr id="13" name="図 12">
            <a:extLst>
              <a:ext uri="{FF2B5EF4-FFF2-40B4-BE49-F238E27FC236}">
                <a16:creationId xmlns:a16="http://schemas.microsoft.com/office/drawing/2014/main" id="{510AFCD4-6250-4DD4-88E7-60B8A957997B}"/>
              </a:ext>
            </a:extLst>
          </p:cNvPr>
          <p:cNvPicPr>
            <a:picLocks noChangeAspect="1"/>
          </p:cNvPicPr>
          <p:nvPr/>
        </p:nvPicPr>
        <p:blipFill>
          <a:blip r:embed="rId3"/>
          <a:stretch>
            <a:fillRect/>
          </a:stretch>
        </p:blipFill>
        <p:spPr>
          <a:xfrm>
            <a:off x="4907999" y="2346862"/>
            <a:ext cx="3245401" cy="3107717"/>
          </a:xfrm>
          <a:prstGeom prst="rect">
            <a:avLst/>
          </a:prstGeom>
        </p:spPr>
      </p:pic>
      <p:pic>
        <p:nvPicPr>
          <p:cNvPr id="14" name="図 13">
            <a:extLst>
              <a:ext uri="{FF2B5EF4-FFF2-40B4-BE49-F238E27FC236}">
                <a16:creationId xmlns:a16="http://schemas.microsoft.com/office/drawing/2014/main" id="{FFCACFEB-D0E4-47DB-A581-55554384A4B2}"/>
              </a:ext>
            </a:extLst>
          </p:cNvPr>
          <p:cNvPicPr>
            <a:picLocks noChangeAspect="1"/>
          </p:cNvPicPr>
          <p:nvPr/>
        </p:nvPicPr>
        <p:blipFill>
          <a:blip r:embed="rId4"/>
          <a:stretch>
            <a:fillRect/>
          </a:stretch>
        </p:blipFill>
        <p:spPr>
          <a:xfrm>
            <a:off x="995181" y="2740358"/>
            <a:ext cx="2744385" cy="2320724"/>
          </a:xfrm>
          <a:prstGeom prst="rect">
            <a:avLst/>
          </a:prstGeom>
        </p:spPr>
      </p:pic>
      <p:sp>
        <p:nvSpPr>
          <p:cNvPr id="15" name="矢印: 右 14">
            <a:extLst>
              <a:ext uri="{FF2B5EF4-FFF2-40B4-BE49-F238E27FC236}">
                <a16:creationId xmlns:a16="http://schemas.microsoft.com/office/drawing/2014/main" id="{7B936D6A-88F7-48EB-BA1A-1443878FF7D6}"/>
              </a:ext>
            </a:extLst>
          </p:cNvPr>
          <p:cNvSpPr/>
          <p:nvPr/>
        </p:nvSpPr>
        <p:spPr>
          <a:xfrm>
            <a:off x="3936137" y="3658404"/>
            <a:ext cx="786909" cy="484632"/>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kumimoji="1" lang="ja-JP" altLang="en-US"/>
          </a:p>
        </p:txBody>
      </p:sp>
      <p:sp>
        <p:nvSpPr>
          <p:cNvPr id="16" name="矢印: 右 15">
            <a:extLst>
              <a:ext uri="{FF2B5EF4-FFF2-40B4-BE49-F238E27FC236}">
                <a16:creationId xmlns:a16="http://schemas.microsoft.com/office/drawing/2014/main" id="{B9ABF962-49B4-4FDF-A2A8-EBEF3EAB6F71}"/>
              </a:ext>
            </a:extLst>
          </p:cNvPr>
          <p:cNvSpPr/>
          <p:nvPr/>
        </p:nvSpPr>
        <p:spPr>
          <a:xfrm rot="10800000">
            <a:off x="8452250" y="3658404"/>
            <a:ext cx="786909" cy="484632"/>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kumimoji="1" lang="ja-JP" altLang="en-US"/>
          </a:p>
        </p:txBody>
      </p:sp>
      <p:sp>
        <p:nvSpPr>
          <p:cNvPr id="8" name="日付プレースホルダー 7">
            <a:extLst>
              <a:ext uri="{FF2B5EF4-FFF2-40B4-BE49-F238E27FC236}">
                <a16:creationId xmlns:a16="http://schemas.microsoft.com/office/drawing/2014/main" id="{DDFBC3EE-DFE6-47B0-97F9-6F013A1711CB}"/>
              </a:ext>
            </a:extLst>
          </p:cNvPr>
          <p:cNvSpPr>
            <a:spLocks noGrp="1"/>
          </p:cNvSpPr>
          <p:nvPr>
            <p:ph type="dt" sz="half" idx="10"/>
          </p:nvPr>
        </p:nvSpPr>
        <p:spPr/>
        <p:txBody>
          <a:bodyPr/>
          <a:lstStyle/>
          <a:p>
            <a:r>
              <a:rPr lang="en-US" altLang="ja-JP"/>
              <a:t>2022/3/16</a:t>
            </a:r>
            <a:endParaRPr lang="ja-JP" altLang="en-US"/>
          </a:p>
        </p:txBody>
      </p:sp>
      <p:sp>
        <p:nvSpPr>
          <p:cNvPr id="10" name="フッター プレースホルダー 9">
            <a:extLst>
              <a:ext uri="{FF2B5EF4-FFF2-40B4-BE49-F238E27FC236}">
                <a16:creationId xmlns:a16="http://schemas.microsoft.com/office/drawing/2014/main" id="{5250525C-F3AF-4523-9448-0D1B1CF3163E}"/>
              </a:ext>
            </a:extLst>
          </p:cNvPr>
          <p:cNvSpPr>
            <a:spLocks noGrp="1"/>
          </p:cNvSpPr>
          <p:nvPr>
            <p:ph type="ftr" sz="quarter" idx="11"/>
          </p:nvPr>
        </p:nvSpPr>
        <p:spPr/>
        <p:txBody>
          <a:bodyPr/>
          <a:lstStyle/>
          <a:p>
            <a:r>
              <a:rPr lang="ja-JP" altLang="en-US"/>
              <a:t>教育研究用</a:t>
            </a:r>
            <a:r>
              <a:rPr lang="en-US" altLang="ja-JP"/>
              <a:t>ICT</a:t>
            </a:r>
            <a:r>
              <a:rPr lang="ja-JP" altLang="en-US"/>
              <a:t>・オンライン会議ツールの説明会</a:t>
            </a:r>
            <a:endParaRPr lang="ja-JP" altLang="en-US" dirty="0"/>
          </a:p>
        </p:txBody>
      </p:sp>
      <p:sp>
        <p:nvSpPr>
          <p:cNvPr id="11" name="スライド番号プレースホルダー 10">
            <a:extLst>
              <a:ext uri="{FF2B5EF4-FFF2-40B4-BE49-F238E27FC236}">
                <a16:creationId xmlns:a16="http://schemas.microsoft.com/office/drawing/2014/main" id="{6F6A1C19-9F36-4757-A4AB-0024DEF661BB}"/>
              </a:ext>
            </a:extLst>
          </p:cNvPr>
          <p:cNvSpPr>
            <a:spLocks noGrp="1"/>
          </p:cNvSpPr>
          <p:nvPr>
            <p:ph type="sldNum" sz="quarter" idx="12"/>
          </p:nvPr>
        </p:nvSpPr>
        <p:spPr/>
        <p:txBody>
          <a:bodyPr/>
          <a:lstStyle/>
          <a:p>
            <a:fld id="{A99D720A-4AD5-4DCF-885F-DE5297996123}" type="slidenum">
              <a:rPr lang="ja-JP" altLang="en-US" smtClean="0"/>
              <a:pPr/>
              <a:t>11</a:t>
            </a:fld>
            <a:endParaRPr lang="ja-JP" altLang="en-US"/>
          </a:p>
        </p:txBody>
      </p:sp>
    </p:spTree>
    <p:extLst>
      <p:ext uri="{BB962C8B-B14F-4D97-AF65-F5344CB8AC3E}">
        <p14:creationId xmlns:p14="http://schemas.microsoft.com/office/powerpoint/2010/main" val="15296634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D8C155F-B9F2-493B-BB2E-6118CE680D32}"/>
              </a:ext>
            </a:extLst>
          </p:cNvPr>
          <p:cNvSpPr>
            <a:spLocks noGrp="1"/>
          </p:cNvSpPr>
          <p:nvPr>
            <p:ph type="title"/>
          </p:nvPr>
        </p:nvSpPr>
        <p:spPr/>
        <p:txBody>
          <a:bodyPr/>
          <a:lstStyle/>
          <a:p>
            <a:r>
              <a:rPr kumimoji="1" lang="ja-JP" altLang="en-US" dirty="0"/>
              <a:t>以降の内容</a:t>
            </a:r>
          </a:p>
        </p:txBody>
      </p:sp>
      <p:sp>
        <p:nvSpPr>
          <p:cNvPr id="3" name="コンテンツ プレースホルダー 2">
            <a:extLst>
              <a:ext uri="{FF2B5EF4-FFF2-40B4-BE49-F238E27FC236}">
                <a16:creationId xmlns:a16="http://schemas.microsoft.com/office/drawing/2014/main" id="{3DDA571B-AD4A-406D-A57D-10A05315BF68}"/>
              </a:ext>
            </a:extLst>
          </p:cNvPr>
          <p:cNvSpPr>
            <a:spLocks noGrp="1"/>
          </p:cNvSpPr>
          <p:nvPr>
            <p:ph idx="1"/>
          </p:nvPr>
        </p:nvSpPr>
        <p:spPr/>
        <p:txBody>
          <a:bodyPr/>
          <a:lstStyle/>
          <a:p>
            <a:r>
              <a:rPr lang="ja-JP" altLang="en-US" dirty="0"/>
              <a:t>多要素認証</a:t>
            </a:r>
            <a:endParaRPr lang="en-US" altLang="ja-JP" dirty="0"/>
          </a:p>
          <a:p>
            <a:pPr lvl="1"/>
            <a:r>
              <a:rPr lang="ja-JP" altLang="en-US" dirty="0"/>
              <a:t>デモンストレーション</a:t>
            </a:r>
            <a:endParaRPr lang="en-US" altLang="ja-JP" dirty="0"/>
          </a:p>
          <a:p>
            <a:pPr lvl="1"/>
            <a:r>
              <a:rPr lang="ja-JP" altLang="en-US" dirty="0">
                <a:solidFill>
                  <a:srgbClr val="FFFF00"/>
                </a:solidFill>
              </a:rPr>
              <a:t>設定</a:t>
            </a:r>
            <a:endParaRPr lang="en-US" altLang="ja-JP" dirty="0">
              <a:solidFill>
                <a:srgbClr val="FFFF00"/>
              </a:solidFill>
            </a:endParaRPr>
          </a:p>
          <a:p>
            <a:r>
              <a:rPr kumimoji="1" lang="en-US" altLang="ja-JP" dirty="0"/>
              <a:t>VPN (</a:t>
            </a:r>
            <a:r>
              <a:rPr kumimoji="1" lang="en-US" altLang="ja-JP" dirty="0" err="1"/>
              <a:t>UTokyo</a:t>
            </a:r>
            <a:r>
              <a:rPr kumimoji="1" lang="en-US" altLang="ja-JP" dirty="0"/>
              <a:t> VPN)</a:t>
            </a:r>
          </a:p>
          <a:p>
            <a:r>
              <a:rPr kumimoji="1" lang="ja-JP" altLang="en-US" dirty="0"/>
              <a:t>ウィルス対策ソフトウェア</a:t>
            </a:r>
            <a:endParaRPr kumimoji="1" lang="en-US" altLang="ja-JP" dirty="0"/>
          </a:p>
          <a:p>
            <a:r>
              <a:rPr lang="ja-JP" altLang="en-US" dirty="0"/>
              <a:t>キャンパス</a:t>
            </a:r>
            <a:r>
              <a:rPr lang="en-US" altLang="ja-JP" dirty="0" err="1"/>
              <a:t>WiFi</a:t>
            </a:r>
            <a:r>
              <a:rPr lang="en-US" altLang="ja-JP" dirty="0"/>
              <a:t> (UTokyo </a:t>
            </a:r>
            <a:r>
              <a:rPr lang="en-US" altLang="ja-JP" dirty="0" err="1"/>
              <a:t>WiFi</a:t>
            </a:r>
            <a:r>
              <a:rPr lang="en-US" altLang="ja-JP" dirty="0"/>
              <a:t>)</a:t>
            </a:r>
          </a:p>
        </p:txBody>
      </p:sp>
      <p:sp>
        <p:nvSpPr>
          <p:cNvPr id="4" name="日付プレースホルダー 3">
            <a:extLst>
              <a:ext uri="{FF2B5EF4-FFF2-40B4-BE49-F238E27FC236}">
                <a16:creationId xmlns:a16="http://schemas.microsoft.com/office/drawing/2014/main" id="{F9C3E705-5BF8-4AA4-BD24-1323B9931B5F}"/>
              </a:ext>
            </a:extLst>
          </p:cNvPr>
          <p:cNvSpPr>
            <a:spLocks noGrp="1"/>
          </p:cNvSpPr>
          <p:nvPr>
            <p:ph type="dt" sz="half" idx="10"/>
          </p:nvPr>
        </p:nvSpPr>
        <p:spPr/>
        <p:txBody>
          <a:bodyPr/>
          <a:lstStyle/>
          <a:p>
            <a:r>
              <a:rPr kumimoji="1" lang="en-US" altLang="ja-JP"/>
              <a:t>2022/1/20</a:t>
            </a:r>
            <a:endParaRPr kumimoji="1" lang="ja-JP" altLang="en-US"/>
          </a:p>
        </p:txBody>
      </p:sp>
      <p:sp>
        <p:nvSpPr>
          <p:cNvPr id="5" name="フッター プレースホルダー 4">
            <a:extLst>
              <a:ext uri="{FF2B5EF4-FFF2-40B4-BE49-F238E27FC236}">
                <a16:creationId xmlns:a16="http://schemas.microsoft.com/office/drawing/2014/main" id="{5624902B-A8EE-4656-8146-AD7E54EED9C6}"/>
              </a:ext>
            </a:extLst>
          </p:cNvPr>
          <p:cNvSpPr>
            <a:spLocks noGrp="1"/>
          </p:cNvSpPr>
          <p:nvPr>
            <p:ph type="ftr" sz="quarter" idx="11"/>
          </p:nvPr>
        </p:nvSpPr>
        <p:spPr/>
        <p:txBody>
          <a:bodyPr/>
          <a:lstStyle/>
          <a:p>
            <a:r>
              <a:rPr kumimoji="1" lang="ja-JP" altLang="en-US"/>
              <a:t>情報システムゼミ</a:t>
            </a:r>
          </a:p>
        </p:txBody>
      </p:sp>
      <p:sp>
        <p:nvSpPr>
          <p:cNvPr id="6" name="スライド番号プレースホルダー 5">
            <a:extLst>
              <a:ext uri="{FF2B5EF4-FFF2-40B4-BE49-F238E27FC236}">
                <a16:creationId xmlns:a16="http://schemas.microsoft.com/office/drawing/2014/main" id="{A7A3E410-5473-48EB-B814-6CACB08AD586}"/>
              </a:ext>
            </a:extLst>
          </p:cNvPr>
          <p:cNvSpPr>
            <a:spLocks noGrp="1"/>
          </p:cNvSpPr>
          <p:nvPr>
            <p:ph type="sldNum" sz="quarter" idx="12"/>
          </p:nvPr>
        </p:nvSpPr>
        <p:spPr/>
        <p:txBody>
          <a:bodyPr/>
          <a:lstStyle/>
          <a:p>
            <a:fld id="{A99D720A-4AD5-4DCF-885F-DE5297996123}" type="slidenum">
              <a:rPr kumimoji="1" lang="ja-JP" altLang="en-US" smtClean="0"/>
              <a:t>12</a:t>
            </a:fld>
            <a:endParaRPr kumimoji="1" lang="ja-JP" altLang="en-US"/>
          </a:p>
        </p:txBody>
      </p:sp>
    </p:spTree>
    <p:extLst>
      <p:ext uri="{BB962C8B-B14F-4D97-AF65-F5344CB8AC3E}">
        <p14:creationId xmlns:p14="http://schemas.microsoft.com/office/powerpoint/2010/main" val="36202410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D1B80D5-FAD4-4A3A-A560-258F889041EF}"/>
              </a:ext>
            </a:extLst>
          </p:cNvPr>
          <p:cNvSpPr>
            <a:spLocks noGrp="1"/>
          </p:cNvSpPr>
          <p:nvPr>
            <p:ph type="title"/>
          </p:nvPr>
        </p:nvSpPr>
        <p:spPr>
          <a:xfrm>
            <a:off x="838200" y="365125"/>
            <a:ext cx="10515600" cy="1325563"/>
          </a:xfrm>
        </p:spPr>
        <p:txBody>
          <a:bodyPr/>
          <a:lstStyle/>
          <a:p>
            <a:r>
              <a:rPr kumimoji="1" lang="ja-JP" altLang="en-US"/>
              <a:t>多要素認証の設定</a:t>
            </a:r>
          </a:p>
        </p:txBody>
      </p:sp>
      <p:sp>
        <p:nvSpPr>
          <p:cNvPr id="7" name="日付プレースホルダー 6">
            <a:extLst>
              <a:ext uri="{FF2B5EF4-FFF2-40B4-BE49-F238E27FC236}">
                <a16:creationId xmlns:a16="http://schemas.microsoft.com/office/drawing/2014/main" id="{BEF270D5-EDEC-44DF-914D-2E47D5106E3F}"/>
              </a:ext>
            </a:extLst>
          </p:cNvPr>
          <p:cNvSpPr>
            <a:spLocks noGrp="1"/>
          </p:cNvSpPr>
          <p:nvPr>
            <p:ph type="dt" sz="half" idx="10"/>
          </p:nvPr>
        </p:nvSpPr>
        <p:spPr/>
        <p:txBody>
          <a:bodyPr/>
          <a:lstStyle/>
          <a:p>
            <a:r>
              <a:rPr lang="en-US" altLang="ja-JP"/>
              <a:t>2022/3/16</a:t>
            </a:r>
            <a:endParaRPr lang="ja-JP" altLang="en-US"/>
          </a:p>
        </p:txBody>
      </p:sp>
      <p:sp>
        <p:nvSpPr>
          <p:cNvPr id="3" name="コンテンツ プレースホルダー 2">
            <a:extLst>
              <a:ext uri="{FF2B5EF4-FFF2-40B4-BE49-F238E27FC236}">
                <a16:creationId xmlns:a16="http://schemas.microsoft.com/office/drawing/2014/main" id="{4913D47F-2856-41E0-984F-BF31F18B168F}"/>
              </a:ext>
            </a:extLst>
          </p:cNvPr>
          <p:cNvSpPr>
            <a:spLocks noGrp="1"/>
          </p:cNvSpPr>
          <p:nvPr>
            <p:ph idx="1"/>
          </p:nvPr>
        </p:nvSpPr>
        <p:spPr/>
        <p:txBody>
          <a:bodyPr vert="horz" lIns="91440" tIns="45720" rIns="91440" bIns="45720" rtlCol="0" anchor="t">
            <a:normAutofit/>
          </a:bodyPr>
          <a:lstStyle/>
          <a:p>
            <a:r>
              <a:rPr kumimoji="1" lang="ja-JP" altLang="en-US" dirty="0"/>
              <a:t>多要素認証の要素の設定を以下のページ従って行います。</a:t>
            </a:r>
            <a:endParaRPr kumimoji="1" lang="en-US" altLang="ja-JP" dirty="0"/>
          </a:p>
          <a:p>
            <a:r>
              <a:rPr lang="en-US" altLang="ja-JP" dirty="0">
                <a:solidFill>
                  <a:srgbClr val="FFC000"/>
                </a:solidFill>
                <a:hlinkClick r:id="rId2">
                  <a:extLst>
                    <a:ext uri="{A12FA001-AC4F-418D-AE19-62706E023703}">
                      <ahyp:hlinkClr xmlns:ahyp="http://schemas.microsoft.com/office/drawing/2018/hyperlinkcolor" val="tx"/>
                    </a:ext>
                  </a:extLst>
                </a:hlinkClick>
              </a:rPr>
              <a:t>https://utelecon.adm.u-tokyo.ac.jp/utokyo_account/mfa</a:t>
            </a:r>
            <a:endParaRPr lang="en-US" altLang="ja-JP" dirty="0">
              <a:solidFill>
                <a:srgbClr val="FFC000"/>
              </a:solidFill>
            </a:endParaRPr>
          </a:p>
          <a:p>
            <a:pPr marL="914400" lvl="1" indent="-457200">
              <a:buFont typeface="+mj-lt"/>
              <a:buAutoNum type="arabicPeriod"/>
            </a:pPr>
            <a:r>
              <a:rPr lang="ja-JP" altLang="en-US" dirty="0"/>
              <a:t>認証方法の設定</a:t>
            </a:r>
            <a:endParaRPr lang="en-US" altLang="ja-JP" dirty="0"/>
          </a:p>
          <a:p>
            <a:pPr marL="914400" lvl="1" indent="-457200">
              <a:buFont typeface="+mj-lt"/>
              <a:buAutoNum type="arabicPeriod"/>
            </a:pPr>
            <a:r>
              <a:rPr lang="ja-JP" altLang="en-US" dirty="0">
                <a:solidFill>
                  <a:srgbClr val="FFC000"/>
                </a:solidFill>
              </a:rPr>
              <a:t>多要素認証利用申請</a:t>
            </a:r>
            <a:r>
              <a:rPr lang="en-US" altLang="ja-JP" dirty="0">
                <a:solidFill>
                  <a:srgbClr val="FFC000"/>
                </a:solidFill>
              </a:rPr>
              <a:t>(</a:t>
            </a:r>
            <a:r>
              <a:rPr lang="ja-JP" altLang="en-US" dirty="0">
                <a:solidFill>
                  <a:srgbClr val="FFC000"/>
                </a:solidFill>
              </a:rPr>
              <a:t>忘れがちです）</a:t>
            </a:r>
            <a:endParaRPr lang="en-US" altLang="ja-JP" dirty="0">
              <a:solidFill>
                <a:srgbClr val="FFC000"/>
              </a:solidFill>
            </a:endParaRPr>
          </a:p>
          <a:p>
            <a:endParaRPr lang="en-US" altLang="ja-JP" dirty="0"/>
          </a:p>
          <a:p>
            <a:r>
              <a:rPr lang="ja-JP" altLang="en-US" dirty="0"/>
              <a:t>認証方法を設定するときは</a:t>
            </a:r>
            <a:r>
              <a:rPr lang="en-US" altLang="ja-JP" dirty="0">
                <a:solidFill>
                  <a:srgbClr val="FFC000"/>
                </a:solidFill>
              </a:rPr>
              <a:t>2</a:t>
            </a:r>
            <a:r>
              <a:rPr lang="ja-JP" altLang="en-US" dirty="0">
                <a:solidFill>
                  <a:srgbClr val="FFC000"/>
                </a:solidFill>
              </a:rPr>
              <a:t>個以上</a:t>
            </a:r>
            <a:r>
              <a:rPr lang="ja-JP" altLang="en-US" dirty="0"/>
              <a:t>設定してください。</a:t>
            </a:r>
            <a:endParaRPr lang="en-US" altLang="ja-JP" dirty="0"/>
          </a:p>
          <a:p>
            <a:pPr lvl="1"/>
            <a:r>
              <a:rPr lang="ja-JP" altLang="en-US" dirty="0"/>
              <a:t>スマホの機種変更などで使えなくなることがなくなります。</a:t>
            </a:r>
            <a:endParaRPr lang="en-US" altLang="ja-JP" dirty="0"/>
          </a:p>
          <a:p>
            <a:r>
              <a:rPr lang="ja-JP" altLang="en-US" dirty="0"/>
              <a:t>スマホの場合は、</a:t>
            </a:r>
            <a:r>
              <a:rPr lang="ja-JP" altLang="en-US" dirty="0">
                <a:solidFill>
                  <a:srgbClr val="FFC000"/>
                </a:solidFill>
              </a:rPr>
              <a:t>認証アプリ</a:t>
            </a:r>
            <a:r>
              <a:rPr lang="ja-JP" altLang="en-US" dirty="0"/>
              <a:t>と</a:t>
            </a:r>
            <a:r>
              <a:rPr lang="ja-JP" altLang="en-US" dirty="0">
                <a:solidFill>
                  <a:srgbClr val="FFC000"/>
                </a:solidFill>
              </a:rPr>
              <a:t>電話</a:t>
            </a:r>
            <a:r>
              <a:rPr lang="ja-JP" altLang="en-US" dirty="0"/>
              <a:t>の両方を設定することがおすすめです。</a:t>
            </a:r>
            <a:endParaRPr lang="en-US" altLang="ja-JP" dirty="0"/>
          </a:p>
          <a:p>
            <a:endParaRPr kumimoji="1" lang="en-US" altLang="ja-JP" dirty="0"/>
          </a:p>
          <a:p>
            <a:endParaRPr kumimoji="1" lang="ja-JP" altLang="en-US" dirty="0"/>
          </a:p>
        </p:txBody>
      </p:sp>
      <p:sp>
        <p:nvSpPr>
          <p:cNvPr id="8" name="フッター プレースホルダー 7">
            <a:extLst>
              <a:ext uri="{FF2B5EF4-FFF2-40B4-BE49-F238E27FC236}">
                <a16:creationId xmlns:a16="http://schemas.microsoft.com/office/drawing/2014/main" id="{5A926BDF-EA25-45A7-944C-ED34BF64F9E2}"/>
              </a:ext>
            </a:extLst>
          </p:cNvPr>
          <p:cNvSpPr>
            <a:spLocks noGrp="1"/>
          </p:cNvSpPr>
          <p:nvPr>
            <p:ph type="ftr" sz="quarter" idx="11"/>
          </p:nvPr>
        </p:nvSpPr>
        <p:spPr/>
        <p:txBody>
          <a:bodyPr/>
          <a:lstStyle/>
          <a:p>
            <a:r>
              <a:rPr lang="ja-JP" altLang="en-US"/>
              <a:t>教育研究用</a:t>
            </a:r>
            <a:r>
              <a:rPr lang="en-US" altLang="ja-JP"/>
              <a:t>ICT</a:t>
            </a:r>
            <a:r>
              <a:rPr lang="ja-JP" altLang="en-US"/>
              <a:t>・オンライン会議ツールの説明会</a:t>
            </a:r>
            <a:endParaRPr lang="ja-JP" altLang="en-US" dirty="0"/>
          </a:p>
        </p:txBody>
      </p:sp>
      <p:sp>
        <p:nvSpPr>
          <p:cNvPr id="9" name="スライド番号プレースホルダー 8">
            <a:extLst>
              <a:ext uri="{FF2B5EF4-FFF2-40B4-BE49-F238E27FC236}">
                <a16:creationId xmlns:a16="http://schemas.microsoft.com/office/drawing/2014/main" id="{AA1FAE49-CE87-470C-A980-B7E3B36AE1DC}"/>
              </a:ext>
            </a:extLst>
          </p:cNvPr>
          <p:cNvSpPr>
            <a:spLocks noGrp="1"/>
          </p:cNvSpPr>
          <p:nvPr>
            <p:ph type="sldNum" sz="quarter" idx="12"/>
          </p:nvPr>
        </p:nvSpPr>
        <p:spPr/>
        <p:txBody>
          <a:bodyPr/>
          <a:lstStyle/>
          <a:p>
            <a:fld id="{A99D720A-4AD5-4DCF-885F-DE5297996123}" type="slidenum">
              <a:rPr lang="ja-JP" altLang="en-US" smtClean="0"/>
              <a:pPr/>
              <a:t>13</a:t>
            </a:fld>
            <a:endParaRPr lang="ja-JP" altLang="en-US"/>
          </a:p>
        </p:txBody>
      </p:sp>
    </p:spTree>
    <p:extLst>
      <p:ext uri="{BB962C8B-B14F-4D97-AF65-F5344CB8AC3E}">
        <p14:creationId xmlns:p14="http://schemas.microsoft.com/office/powerpoint/2010/main" val="39586598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E7362CB-F438-48D2-9E30-A6A794BD3BDB}"/>
              </a:ext>
            </a:extLst>
          </p:cNvPr>
          <p:cNvSpPr>
            <a:spLocks noGrp="1"/>
          </p:cNvSpPr>
          <p:nvPr>
            <p:ph type="title"/>
          </p:nvPr>
        </p:nvSpPr>
        <p:spPr>
          <a:xfrm>
            <a:off x="838200" y="365125"/>
            <a:ext cx="10515600" cy="1325563"/>
          </a:xfrm>
        </p:spPr>
        <p:txBody>
          <a:bodyPr/>
          <a:lstStyle/>
          <a:p>
            <a:r>
              <a:rPr lang="ja-JP" altLang="en-US" dirty="0"/>
              <a:t>多要素認証</a:t>
            </a:r>
            <a:r>
              <a:rPr kumimoji="1" lang="ja-JP" altLang="en-US" dirty="0"/>
              <a:t>の利用について</a:t>
            </a:r>
          </a:p>
        </p:txBody>
      </p:sp>
      <p:sp>
        <p:nvSpPr>
          <p:cNvPr id="7" name="日付プレースホルダー 6">
            <a:extLst>
              <a:ext uri="{FF2B5EF4-FFF2-40B4-BE49-F238E27FC236}">
                <a16:creationId xmlns:a16="http://schemas.microsoft.com/office/drawing/2014/main" id="{16921AF7-BE99-4C99-A5F9-D493B597D854}"/>
              </a:ext>
            </a:extLst>
          </p:cNvPr>
          <p:cNvSpPr>
            <a:spLocks noGrp="1"/>
          </p:cNvSpPr>
          <p:nvPr>
            <p:ph type="dt" sz="half" idx="10"/>
          </p:nvPr>
        </p:nvSpPr>
        <p:spPr/>
        <p:txBody>
          <a:bodyPr/>
          <a:lstStyle/>
          <a:p>
            <a:r>
              <a:rPr lang="en-US" altLang="ja-JP"/>
              <a:t>2022/3/16</a:t>
            </a:r>
            <a:endParaRPr lang="ja-JP" altLang="en-US"/>
          </a:p>
        </p:txBody>
      </p:sp>
      <p:sp>
        <p:nvSpPr>
          <p:cNvPr id="3" name="コンテンツ プレースホルダー 2">
            <a:extLst>
              <a:ext uri="{FF2B5EF4-FFF2-40B4-BE49-F238E27FC236}">
                <a16:creationId xmlns:a16="http://schemas.microsoft.com/office/drawing/2014/main" id="{97FCDB62-2AE1-42E1-BF2A-99CB7172128D}"/>
              </a:ext>
            </a:extLst>
          </p:cNvPr>
          <p:cNvSpPr>
            <a:spLocks noGrp="1"/>
          </p:cNvSpPr>
          <p:nvPr>
            <p:ph idx="1"/>
          </p:nvPr>
        </p:nvSpPr>
        <p:spPr/>
        <p:txBody>
          <a:bodyPr vert="horz" lIns="91440" tIns="45720" rIns="91440" bIns="45720" rtlCol="0" anchor="t">
            <a:normAutofit/>
          </a:bodyPr>
          <a:lstStyle/>
          <a:p>
            <a:r>
              <a:rPr kumimoji="1" lang="ja-JP" altLang="en-US" dirty="0"/>
              <a:t>「安全性確保＝不便になる」という側面はあります。</a:t>
            </a:r>
            <a:endParaRPr kumimoji="1" lang="en-US" altLang="ja-JP" dirty="0"/>
          </a:p>
          <a:p>
            <a:pPr lvl="1"/>
            <a:r>
              <a:rPr lang="ja-JP" altLang="en-US" dirty="0"/>
              <a:t>ワンアクション増える</a:t>
            </a:r>
            <a:endParaRPr lang="en-US" altLang="ja-JP" dirty="0">
              <a:solidFill>
                <a:srgbClr val="00FFFF"/>
              </a:solidFill>
            </a:endParaRPr>
          </a:p>
          <a:p>
            <a:pPr lvl="1"/>
            <a:r>
              <a:rPr kumimoji="1" lang="ja-JP" altLang="en-US" dirty="0"/>
              <a:t>今後はさまざまなシステム利用で標準的になる。</a:t>
            </a:r>
            <a:endParaRPr kumimoji="1" lang="en-US" altLang="ja-JP" dirty="0"/>
          </a:p>
          <a:p>
            <a:pPr lvl="2"/>
            <a:r>
              <a:rPr lang="ja-JP" altLang="en-US" dirty="0"/>
              <a:t>たとえば銀行サービスなど</a:t>
            </a:r>
            <a:endParaRPr kumimoji="1" lang="en-US" altLang="ja-JP" dirty="0"/>
          </a:p>
          <a:p>
            <a:endParaRPr kumimoji="1" lang="en-US" altLang="ja-JP" dirty="0"/>
          </a:p>
          <a:p>
            <a:r>
              <a:rPr lang="ja-JP" altLang="en-US" dirty="0">
                <a:solidFill>
                  <a:srgbClr val="00FFFF"/>
                </a:solidFill>
                <a:cs typeface="Calibri"/>
              </a:rPr>
              <a:t>多要素認証はみなさんのアカウントを守る手段です。</a:t>
            </a:r>
            <a:endParaRPr lang="ja-JP" altLang="en-US" dirty="0">
              <a:solidFill>
                <a:srgbClr val="FFC000"/>
              </a:solidFill>
            </a:endParaRPr>
          </a:p>
          <a:p>
            <a:r>
              <a:rPr kumimoji="1" lang="ja-JP" altLang="en-US" dirty="0"/>
              <a:t>多要素認証ユーザへのメリットを作っていきます。</a:t>
            </a:r>
            <a:endParaRPr kumimoji="1" lang="en-US" altLang="ja-JP" dirty="0"/>
          </a:p>
          <a:p>
            <a:pPr lvl="1"/>
            <a:r>
              <a:rPr lang="ja-JP" altLang="en-US" dirty="0"/>
              <a:t>新しいサービスを提供していきます。</a:t>
            </a:r>
            <a:endParaRPr lang="en-US" altLang="ja-JP" dirty="0">
              <a:cs typeface="Calibri"/>
            </a:endParaRPr>
          </a:p>
          <a:p>
            <a:pPr lvl="1"/>
            <a:r>
              <a:rPr lang="ja-JP" altLang="en-US" dirty="0"/>
              <a:t>多要素認証をしている人はサインイン回数が少なくなるようになっています。（特に、モバイルデバイスなどでのサインイン）</a:t>
            </a:r>
            <a:endParaRPr lang="en-US" altLang="ja-JP" dirty="0"/>
          </a:p>
        </p:txBody>
      </p:sp>
      <p:sp>
        <p:nvSpPr>
          <p:cNvPr id="8" name="フッター プレースホルダー 7">
            <a:extLst>
              <a:ext uri="{FF2B5EF4-FFF2-40B4-BE49-F238E27FC236}">
                <a16:creationId xmlns:a16="http://schemas.microsoft.com/office/drawing/2014/main" id="{5A0313D2-1EB6-4F7B-B704-48ABEF1E4D50}"/>
              </a:ext>
            </a:extLst>
          </p:cNvPr>
          <p:cNvSpPr>
            <a:spLocks noGrp="1"/>
          </p:cNvSpPr>
          <p:nvPr>
            <p:ph type="ftr" sz="quarter" idx="11"/>
          </p:nvPr>
        </p:nvSpPr>
        <p:spPr/>
        <p:txBody>
          <a:bodyPr/>
          <a:lstStyle/>
          <a:p>
            <a:r>
              <a:rPr lang="ja-JP" altLang="en-US"/>
              <a:t>教育研究用</a:t>
            </a:r>
            <a:r>
              <a:rPr lang="en-US" altLang="ja-JP"/>
              <a:t>ICT</a:t>
            </a:r>
            <a:r>
              <a:rPr lang="ja-JP" altLang="en-US"/>
              <a:t>・オンライン会議ツールの説明会</a:t>
            </a:r>
            <a:endParaRPr lang="ja-JP" altLang="en-US" dirty="0"/>
          </a:p>
        </p:txBody>
      </p:sp>
      <p:sp>
        <p:nvSpPr>
          <p:cNvPr id="9" name="スライド番号プレースホルダー 8">
            <a:extLst>
              <a:ext uri="{FF2B5EF4-FFF2-40B4-BE49-F238E27FC236}">
                <a16:creationId xmlns:a16="http://schemas.microsoft.com/office/drawing/2014/main" id="{E2BF82AF-8B53-4350-813C-CCEAB0D51DE2}"/>
              </a:ext>
            </a:extLst>
          </p:cNvPr>
          <p:cNvSpPr>
            <a:spLocks noGrp="1"/>
          </p:cNvSpPr>
          <p:nvPr>
            <p:ph type="sldNum" sz="quarter" idx="12"/>
          </p:nvPr>
        </p:nvSpPr>
        <p:spPr/>
        <p:txBody>
          <a:bodyPr/>
          <a:lstStyle/>
          <a:p>
            <a:fld id="{A99D720A-4AD5-4DCF-885F-DE5297996123}" type="slidenum">
              <a:rPr lang="ja-JP" altLang="en-US" smtClean="0"/>
              <a:pPr/>
              <a:t>14</a:t>
            </a:fld>
            <a:endParaRPr lang="ja-JP" altLang="en-US"/>
          </a:p>
        </p:txBody>
      </p:sp>
    </p:spTree>
    <p:extLst>
      <p:ext uri="{BB962C8B-B14F-4D97-AF65-F5344CB8AC3E}">
        <p14:creationId xmlns:p14="http://schemas.microsoft.com/office/powerpoint/2010/main" val="30493805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D8C155F-B9F2-493B-BB2E-6118CE680D32}"/>
              </a:ext>
            </a:extLst>
          </p:cNvPr>
          <p:cNvSpPr>
            <a:spLocks noGrp="1"/>
          </p:cNvSpPr>
          <p:nvPr>
            <p:ph type="title"/>
          </p:nvPr>
        </p:nvSpPr>
        <p:spPr/>
        <p:txBody>
          <a:bodyPr/>
          <a:lstStyle/>
          <a:p>
            <a:r>
              <a:rPr kumimoji="1" lang="ja-JP" altLang="en-US" dirty="0"/>
              <a:t>以降の内容</a:t>
            </a:r>
          </a:p>
        </p:txBody>
      </p:sp>
      <p:sp>
        <p:nvSpPr>
          <p:cNvPr id="3" name="コンテンツ プレースホルダー 2">
            <a:extLst>
              <a:ext uri="{FF2B5EF4-FFF2-40B4-BE49-F238E27FC236}">
                <a16:creationId xmlns:a16="http://schemas.microsoft.com/office/drawing/2014/main" id="{3DDA571B-AD4A-406D-A57D-10A05315BF68}"/>
              </a:ext>
            </a:extLst>
          </p:cNvPr>
          <p:cNvSpPr>
            <a:spLocks noGrp="1"/>
          </p:cNvSpPr>
          <p:nvPr>
            <p:ph idx="1"/>
          </p:nvPr>
        </p:nvSpPr>
        <p:spPr/>
        <p:txBody>
          <a:bodyPr/>
          <a:lstStyle/>
          <a:p>
            <a:r>
              <a:rPr lang="ja-JP" altLang="en-US" dirty="0"/>
              <a:t>多要素認証</a:t>
            </a:r>
            <a:endParaRPr lang="en-US" altLang="ja-JP" dirty="0"/>
          </a:p>
          <a:p>
            <a:pPr lvl="1"/>
            <a:r>
              <a:rPr lang="ja-JP" altLang="en-US" dirty="0"/>
              <a:t>デモンストレーション</a:t>
            </a:r>
            <a:endParaRPr lang="en-US" altLang="ja-JP" dirty="0"/>
          </a:p>
          <a:p>
            <a:pPr lvl="1"/>
            <a:r>
              <a:rPr lang="ja-JP" altLang="en-US" dirty="0"/>
              <a:t>設定</a:t>
            </a:r>
            <a:endParaRPr lang="en-US" altLang="ja-JP" dirty="0"/>
          </a:p>
          <a:p>
            <a:r>
              <a:rPr kumimoji="1" lang="en-US" altLang="ja-JP" dirty="0">
                <a:solidFill>
                  <a:srgbClr val="FFFF00"/>
                </a:solidFill>
              </a:rPr>
              <a:t>VPN (</a:t>
            </a:r>
            <a:r>
              <a:rPr kumimoji="1" lang="en-US" altLang="ja-JP" dirty="0" err="1">
                <a:solidFill>
                  <a:srgbClr val="FFFF00"/>
                </a:solidFill>
              </a:rPr>
              <a:t>UTokyo</a:t>
            </a:r>
            <a:r>
              <a:rPr kumimoji="1" lang="en-US" altLang="ja-JP" dirty="0">
                <a:solidFill>
                  <a:srgbClr val="FFFF00"/>
                </a:solidFill>
              </a:rPr>
              <a:t> VPN)</a:t>
            </a:r>
          </a:p>
          <a:p>
            <a:r>
              <a:rPr kumimoji="1" lang="ja-JP" altLang="en-US" dirty="0"/>
              <a:t>ウィルス対策ソフトウェア</a:t>
            </a:r>
            <a:endParaRPr kumimoji="1" lang="en-US" altLang="ja-JP" dirty="0"/>
          </a:p>
          <a:p>
            <a:r>
              <a:rPr lang="ja-JP" altLang="en-US" dirty="0"/>
              <a:t>キャンパス</a:t>
            </a:r>
            <a:r>
              <a:rPr lang="en-US" altLang="ja-JP" dirty="0" err="1"/>
              <a:t>WiFi</a:t>
            </a:r>
            <a:r>
              <a:rPr lang="en-US" altLang="ja-JP" dirty="0"/>
              <a:t> (UTokyo </a:t>
            </a:r>
            <a:r>
              <a:rPr lang="en-US" altLang="ja-JP" dirty="0" err="1"/>
              <a:t>WiFi</a:t>
            </a:r>
            <a:r>
              <a:rPr lang="en-US" altLang="ja-JP" dirty="0"/>
              <a:t>)</a:t>
            </a:r>
          </a:p>
        </p:txBody>
      </p:sp>
      <p:sp>
        <p:nvSpPr>
          <p:cNvPr id="4" name="日付プレースホルダー 3">
            <a:extLst>
              <a:ext uri="{FF2B5EF4-FFF2-40B4-BE49-F238E27FC236}">
                <a16:creationId xmlns:a16="http://schemas.microsoft.com/office/drawing/2014/main" id="{F9C3E705-5BF8-4AA4-BD24-1323B9931B5F}"/>
              </a:ext>
            </a:extLst>
          </p:cNvPr>
          <p:cNvSpPr>
            <a:spLocks noGrp="1"/>
          </p:cNvSpPr>
          <p:nvPr>
            <p:ph type="dt" sz="half" idx="10"/>
          </p:nvPr>
        </p:nvSpPr>
        <p:spPr/>
        <p:txBody>
          <a:bodyPr/>
          <a:lstStyle/>
          <a:p>
            <a:r>
              <a:rPr kumimoji="1" lang="en-US" altLang="ja-JP"/>
              <a:t>2022/1/20</a:t>
            </a:r>
            <a:endParaRPr kumimoji="1" lang="ja-JP" altLang="en-US"/>
          </a:p>
        </p:txBody>
      </p:sp>
      <p:sp>
        <p:nvSpPr>
          <p:cNvPr id="5" name="フッター プレースホルダー 4">
            <a:extLst>
              <a:ext uri="{FF2B5EF4-FFF2-40B4-BE49-F238E27FC236}">
                <a16:creationId xmlns:a16="http://schemas.microsoft.com/office/drawing/2014/main" id="{5624902B-A8EE-4656-8146-AD7E54EED9C6}"/>
              </a:ext>
            </a:extLst>
          </p:cNvPr>
          <p:cNvSpPr>
            <a:spLocks noGrp="1"/>
          </p:cNvSpPr>
          <p:nvPr>
            <p:ph type="ftr" sz="quarter" idx="11"/>
          </p:nvPr>
        </p:nvSpPr>
        <p:spPr/>
        <p:txBody>
          <a:bodyPr/>
          <a:lstStyle/>
          <a:p>
            <a:r>
              <a:rPr kumimoji="1" lang="ja-JP" altLang="en-US"/>
              <a:t>情報システムゼミ</a:t>
            </a:r>
          </a:p>
        </p:txBody>
      </p:sp>
      <p:sp>
        <p:nvSpPr>
          <p:cNvPr id="6" name="スライド番号プレースホルダー 5">
            <a:extLst>
              <a:ext uri="{FF2B5EF4-FFF2-40B4-BE49-F238E27FC236}">
                <a16:creationId xmlns:a16="http://schemas.microsoft.com/office/drawing/2014/main" id="{A7A3E410-5473-48EB-B814-6CACB08AD586}"/>
              </a:ext>
            </a:extLst>
          </p:cNvPr>
          <p:cNvSpPr>
            <a:spLocks noGrp="1"/>
          </p:cNvSpPr>
          <p:nvPr>
            <p:ph type="sldNum" sz="quarter" idx="12"/>
          </p:nvPr>
        </p:nvSpPr>
        <p:spPr/>
        <p:txBody>
          <a:bodyPr/>
          <a:lstStyle/>
          <a:p>
            <a:fld id="{A99D720A-4AD5-4DCF-885F-DE5297996123}" type="slidenum">
              <a:rPr kumimoji="1" lang="ja-JP" altLang="en-US" smtClean="0"/>
              <a:t>15</a:t>
            </a:fld>
            <a:endParaRPr kumimoji="1" lang="ja-JP" altLang="en-US"/>
          </a:p>
        </p:txBody>
      </p:sp>
    </p:spTree>
    <p:extLst>
      <p:ext uri="{BB962C8B-B14F-4D97-AF65-F5344CB8AC3E}">
        <p14:creationId xmlns:p14="http://schemas.microsoft.com/office/powerpoint/2010/main" val="28024241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471D6AD-F009-4431-9FBD-BBB38B6ED220}"/>
              </a:ext>
            </a:extLst>
          </p:cNvPr>
          <p:cNvSpPr>
            <a:spLocks noGrp="1"/>
          </p:cNvSpPr>
          <p:nvPr>
            <p:ph type="title"/>
          </p:nvPr>
        </p:nvSpPr>
        <p:spPr>
          <a:xfrm>
            <a:off x="838200" y="365125"/>
            <a:ext cx="10515600" cy="1325563"/>
          </a:xfrm>
        </p:spPr>
        <p:txBody>
          <a:bodyPr/>
          <a:lstStyle/>
          <a:p>
            <a:r>
              <a:rPr kumimoji="1" lang="en-US" altLang="ja-JP" err="1">
                <a:latin typeface="+mj-ea"/>
              </a:rPr>
              <a:t>UTokyo</a:t>
            </a:r>
            <a:r>
              <a:rPr kumimoji="1" lang="en-US" altLang="ja-JP">
                <a:latin typeface="+mj-ea"/>
              </a:rPr>
              <a:t> VPN</a:t>
            </a:r>
            <a:r>
              <a:rPr kumimoji="1" lang="ja-JP" altLang="en-US">
                <a:latin typeface="+mj-ea"/>
              </a:rPr>
              <a:t>について</a:t>
            </a:r>
          </a:p>
        </p:txBody>
      </p:sp>
      <p:sp>
        <p:nvSpPr>
          <p:cNvPr id="7" name="日付プレースホルダー 6">
            <a:extLst>
              <a:ext uri="{FF2B5EF4-FFF2-40B4-BE49-F238E27FC236}">
                <a16:creationId xmlns:a16="http://schemas.microsoft.com/office/drawing/2014/main" id="{379AE155-8149-4976-832D-87A0F9E92BC3}"/>
              </a:ext>
            </a:extLst>
          </p:cNvPr>
          <p:cNvSpPr>
            <a:spLocks noGrp="1"/>
          </p:cNvSpPr>
          <p:nvPr>
            <p:ph type="dt" sz="half" idx="10"/>
          </p:nvPr>
        </p:nvSpPr>
        <p:spPr/>
        <p:txBody>
          <a:bodyPr/>
          <a:lstStyle/>
          <a:p>
            <a:r>
              <a:rPr lang="en-US" altLang="ja-JP"/>
              <a:t>2022/3/16</a:t>
            </a:r>
            <a:endParaRPr lang="ja-JP" altLang="en-US"/>
          </a:p>
        </p:txBody>
      </p:sp>
      <p:sp>
        <p:nvSpPr>
          <p:cNvPr id="3" name="コンテンツ プレースホルダー 2">
            <a:extLst>
              <a:ext uri="{FF2B5EF4-FFF2-40B4-BE49-F238E27FC236}">
                <a16:creationId xmlns:a16="http://schemas.microsoft.com/office/drawing/2014/main" id="{A2908F63-4BBA-476D-9DCB-B735A6623EF0}"/>
              </a:ext>
            </a:extLst>
          </p:cNvPr>
          <p:cNvSpPr>
            <a:spLocks noGrp="1"/>
          </p:cNvSpPr>
          <p:nvPr>
            <p:ph idx="1"/>
          </p:nvPr>
        </p:nvSpPr>
        <p:spPr/>
        <p:txBody>
          <a:bodyPr vert="horz" lIns="91440" tIns="45720" rIns="91440" bIns="45720" rtlCol="0" anchor="t">
            <a:normAutofit/>
          </a:bodyPr>
          <a:lstStyle/>
          <a:p>
            <a:r>
              <a:rPr kumimoji="1" lang="ja-JP" altLang="en-US" dirty="0"/>
              <a:t>学外から</a:t>
            </a:r>
            <a:r>
              <a:rPr kumimoji="1" lang="en-US" altLang="ja-JP" dirty="0" err="1"/>
              <a:t>UTokyo</a:t>
            </a:r>
            <a:r>
              <a:rPr kumimoji="1" lang="en-US" altLang="ja-JP" dirty="0"/>
              <a:t> </a:t>
            </a:r>
            <a:r>
              <a:rPr kumimoji="1" lang="en-US" altLang="ja-JP" dirty="0" err="1"/>
              <a:t>WiFi</a:t>
            </a:r>
            <a:r>
              <a:rPr kumimoji="1" lang="en-US" altLang="ja-JP" dirty="0"/>
              <a:t> </a:t>
            </a:r>
            <a:r>
              <a:rPr kumimoji="1" lang="ja-JP" altLang="en-US" dirty="0"/>
              <a:t>に接続している状態と同じ</a:t>
            </a:r>
            <a:endParaRPr kumimoji="1" lang="en-US" altLang="ja-JP" dirty="0"/>
          </a:p>
          <a:p>
            <a:r>
              <a:rPr kumimoji="1" lang="ja-JP" altLang="en-US" dirty="0"/>
              <a:t>キャンパスでのみ利用できたシステムが利用できます。</a:t>
            </a:r>
            <a:endParaRPr kumimoji="1" lang="en-US" altLang="ja-JP" dirty="0"/>
          </a:p>
          <a:p>
            <a:r>
              <a:rPr lang="ja-JP" altLang="en-US" dirty="0">
                <a:cs typeface="Calibri"/>
              </a:rPr>
              <a:t>説明ページ（ポータル便利帳から移行しました。）</a:t>
            </a:r>
          </a:p>
          <a:p>
            <a:r>
              <a:rPr lang="ja-JP" altLang="en-US" dirty="0">
                <a:solidFill>
                  <a:srgbClr val="FFC000"/>
                </a:solidFill>
                <a:cs typeface="Calibri"/>
                <a:hlinkClick r:id="rId2">
                  <a:extLst>
                    <a:ext uri="{A12FA001-AC4F-418D-AE19-62706E023703}">
                      <ahyp:hlinkClr xmlns:ahyp="http://schemas.microsoft.com/office/drawing/2018/hyperlinkcolor" val="tx"/>
                    </a:ext>
                  </a:extLst>
                </a:hlinkClick>
              </a:rPr>
              <a:t>https://utelecon.adm.u-tokyo.ac.jp/utokyo_vpn/</a:t>
            </a:r>
            <a:endParaRPr lang="ja-JP" altLang="en-US" dirty="0">
              <a:solidFill>
                <a:srgbClr val="FFC000"/>
              </a:solidFill>
              <a:cs typeface="Calibri"/>
            </a:endParaRPr>
          </a:p>
          <a:p>
            <a:pPr lvl="1"/>
            <a:r>
              <a:rPr lang="ja-JP" altLang="en-US" dirty="0">
                <a:solidFill>
                  <a:srgbClr val="00FFFF"/>
                </a:solidFill>
                <a:cs typeface="Calibri"/>
              </a:rPr>
              <a:t>4月1日より、学生にも提供</a:t>
            </a:r>
            <a:r>
              <a:rPr lang="ja-JP" altLang="en-US" dirty="0">
                <a:cs typeface="Calibri"/>
              </a:rPr>
              <a:t>を開始します。</a:t>
            </a:r>
          </a:p>
          <a:p>
            <a:pPr lvl="2"/>
            <a:r>
              <a:rPr lang="ja-JP" altLang="en-US" dirty="0">
                <a:cs typeface="Calibri"/>
              </a:rPr>
              <a:t>キャンパスからだけ利用可能なサービス、部局固有のサービスも利用可能です。</a:t>
            </a:r>
          </a:p>
          <a:p>
            <a:pPr lvl="1"/>
            <a:r>
              <a:rPr lang="ja-JP" altLang="en-US" dirty="0">
                <a:cs typeface="Calibri"/>
              </a:rPr>
              <a:t>現在は、WindowsとmacOS で利用できます。</a:t>
            </a:r>
          </a:p>
          <a:p>
            <a:endParaRPr lang="ja-JP" altLang="en-US" dirty="0">
              <a:cs typeface="Calibri"/>
            </a:endParaRPr>
          </a:p>
          <a:p>
            <a:endParaRPr lang="ja-JP" altLang="en-US" dirty="0">
              <a:cs typeface="Calibri"/>
            </a:endParaRPr>
          </a:p>
        </p:txBody>
      </p:sp>
      <p:sp>
        <p:nvSpPr>
          <p:cNvPr id="8" name="フッター プレースホルダー 7">
            <a:extLst>
              <a:ext uri="{FF2B5EF4-FFF2-40B4-BE49-F238E27FC236}">
                <a16:creationId xmlns:a16="http://schemas.microsoft.com/office/drawing/2014/main" id="{B5287A9A-C930-472B-862F-21AE7958C03A}"/>
              </a:ext>
            </a:extLst>
          </p:cNvPr>
          <p:cNvSpPr>
            <a:spLocks noGrp="1"/>
          </p:cNvSpPr>
          <p:nvPr>
            <p:ph type="ftr" sz="quarter" idx="11"/>
          </p:nvPr>
        </p:nvSpPr>
        <p:spPr/>
        <p:txBody>
          <a:bodyPr/>
          <a:lstStyle/>
          <a:p>
            <a:r>
              <a:rPr lang="ja-JP" altLang="en-US"/>
              <a:t>教育研究用</a:t>
            </a:r>
            <a:r>
              <a:rPr lang="en-US" altLang="ja-JP"/>
              <a:t>ICT</a:t>
            </a:r>
            <a:r>
              <a:rPr lang="ja-JP" altLang="en-US"/>
              <a:t>・オンライン会議ツールの説明会</a:t>
            </a:r>
            <a:endParaRPr lang="ja-JP" altLang="en-US" dirty="0"/>
          </a:p>
        </p:txBody>
      </p:sp>
      <p:sp>
        <p:nvSpPr>
          <p:cNvPr id="9" name="スライド番号プレースホルダー 8">
            <a:extLst>
              <a:ext uri="{FF2B5EF4-FFF2-40B4-BE49-F238E27FC236}">
                <a16:creationId xmlns:a16="http://schemas.microsoft.com/office/drawing/2014/main" id="{DE20DEF7-608F-49BA-949A-F0EB47270746}"/>
              </a:ext>
            </a:extLst>
          </p:cNvPr>
          <p:cNvSpPr>
            <a:spLocks noGrp="1"/>
          </p:cNvSpPr>
          <p:nvPr>
            <p:ph type="sldNum" sz="quarter" idx="12"/>
          </p:nvPr>
        </p:nvSpPr>
        <p:spPr/>
        <p:txBody>
          <a:bodyPr/>
          <a:lstStyle/>
          <a:p>
            <a:fld id="{A99D720A-4AD5-4DCF-885F-DE5297996123}" type="slidenum">
              <a:rPr lang="ja-JP" altLang="en-US" smtClean="0"/>
              <a:pPr/>
              <a:t>16</a:t>
            </a:fld>
            <a:endParaRPr lang="ja-JP" altLang="en-US"/>
          </a:p>
        </p:txBody>
      </p:sp>
    </p:spTree>
    <p:extLst>
      <p:ext uri="{BB962C8B-B14F-4D97-AF65-F5344CB8AC3E}">
        <p14:creationId xmlns:p14="http://schemas.microsoft.com/office/powerpoint/2010/main" val="36445833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DF474A6-7A72-4754-8A93-7FE30660AC4D}"/>
              </a:ext>
            </a:extLst>
          </p:cNvPr>
          <p:cNvSpPr>
            <a:spLocks noGrp="1"/>
          </p:cNvSpPr>
          <p:nvPr>
            <p:ph type="title"/>
          </p:nvPr>
        </p:nvSpPr>
        <p:spPr>
          <a:xfrm>
            <a:off x="838200" y="365125"/>
            <a:ext cx="10515600" cy="1325563"/>
          </a:xfrm>
        </p:spPr>
        <p:txBody>
          <a:bodyPr/>
          <a:lstStyle/>
          <a:p>
            <a:r>
              <a:rPr lang="ja-JP" altLang="en-US">
                <a:latin typeface="+mj-ea"/>
              </a:rPr>
              <a:t>在宅勤務の</a:t>
            </a:r>
            <a:r>
              <a:rPr lang="en-US" altLang="ja-JP">
                <a:latin typeface="+mj-ea"/>
              </a:rPr>
              <a:t>PC</a:t>
            </a:r>
            <a:r>
              <a:rPr lang="ja-JP" altLang="en-US">
                <a:latin typeface="+mj-ea"/>
              </a:rPr>
              <a:t>利用ガイド</a:t>
            </a:r>
            <a:endParaRPr kumimoji="1" lang="ja-JP" altLang="en-US">
              <a:latin typeface="+mj-ea"/>
            </a:endParaRPr>
          </a:p>
        </p:txBody>
      </p:sp>
      <p:sp>
        <p:nvSpPr>
          <p:cNvPr id="3" name="コンテンツ プレースホルダー 2">
            <a:extLst>
              <a:ext uri="{FF2B5EF4-FFF2-40B4-BE49-F238E27FC236}">
                <a16:creationId xmlns:a16="http://schemas.microsoft.com/office/drawing/2014/main" id="{2DF5F2CD-9593-48BE-BD05-59836D57D633}"/>
              </a:ext>
            </a:extLst>
          </p:cNvPr>
          <p:cNvSpPr>
            <a:spLocks noGrp="1"/>
          </p:cNvSpPr>
          <p:nvPr>
            <p:ph idx="1"/>
          </p:nvPr>
        </p:nvSpPr>
        <p:spPr>
          <a:xfrm>
            <a:off x="838200" y="1825625"/>
            <a:ext cx="6580239" cy="4351338"/>
          </a:xfrm>
        </p:spPr>
        <p:txBody>
          <a:bodyPr/>
          <a:lstStyle/>
          <a:p>
            <a:pPr marL="0" indent="0">
              <a:buNone/>
            </a:pPr>
            <a:r>
              <a:rPr lang="ja-JP" altLang="en-US"/>
              <a:t>コロナ禍の影響で増えた「在宅勤務」</a:t>
            </a:r>
            <a:endParaRPr lang="en-US" altLang="ja-JP"/>
          </a:p>
          <a:p>
            <a:pPr marL="0" indent="0">
              <a:buNone/>
            </a:pPr>
            <a:r>
              <a:rPr lang="ja-JP" altLang="en-US"/>
              <a:t>「家でもできる、実践サイバーセキュリティ」</a:t>
            </a:r>
            <a:endParaRPr lang="en-US" altLang="ja-JP"/>
          </a:p>
          <a:p>
            <a:r>
              <a:rPr kumimoji="1" lang="ja-JP" altLang="en-US">
                <a:solidFill>
                  <a:srgbClr val="FFC000"/>
                </a:solidFill>
                <a:hlinkClick r:id="rId2">
                  <a:extLst>
                    <a:ext uri="{A12FA001-AC4F-418D-AE19-62706E023703}">
                      <ahyp:hlinkClr xmlns:ahyp="http://schemas.microsoft.com/office/drawing/2018/hyperlinkcolor" val="tx"/>
                    </a:ext>
                  </a:extLst>
                </a:hlinkClick>
              </a:rPr>
              <a:t>スタートアップ編</a:t>
            </a:r>
            <a:endParaRPr kumimoji="1" lang="en-US" altLang="ja-JP">
              <a:solidFill>
                <a:srgbClr val="FFC000"/>
              </a:solidFill>
            </a:endParaRPr>
          </a:p>
          <a:p>
            <a:r>
              <a:rPr kumimoji="1" lang="ja-JP" altLang="en-US">
                <a:solidFill>
                  <a:srgbClr val="FFC000"/>
                </a:solidFill>
                <a:hlinkClick r:id="rId3">
                  <a:extLst>
                    <a:ext uri="{A12FA001-AC4F-418D-AE19-62706E023703}">
                      <ahyp:hlinkClr xmlns:ahyp="http://schemas.microsoft.com/office/drawing/2018/hyperlinkcolor" val="tx"/>
                    </a:ext>
                  </a:extLst>
                </a:hlinkClick>
              </a:rPr>
              <a:t>全体編</a:t>
            </a:r>
            <a:endParaRPr kumimoji="1" lang="en-US" altLang="ja-JP">
              <a:solidFill>
                <a:srgbClr val="FFC000"/>
              </a:solidFill>
            </a:endParaRPr>
          </a:p>
          <a:p>
            <a:pPr marL="0" indent="0">
              <a:buNone/>
            </a:pPr>
            <a:endParaRPr lang="en-US" altLang="ja-JP"/>
          </a:p>
          <a:p>
            <a:pPr marL="0" indent="0">
              <a:buNone/>
            </a:pPr>
            <a:r>
              <a:rPr lang="ja-JP" altLang="en-US"/>
              <a:t>　　・セキュリティ管理の基本</a:t>
            </a:r>
            <a:endParaRPr lang="en-US" altLang="ja-JP"/>
          </a:p>
          <a:p>
            <a:pPr marL="0" indent="0">
              <a:buNone/>
            </a:pPr>
            <a:r>
              <a:rPr kumimoji="1" lang="ja-JP" altLang="en-US"/>
              <a:t>　　・ディスクの管理</a:t>
            </a:r>
          </a:p>
        </p:txBody>
      </p:sp>
      <p:pic>
        <p:nvPicPr>
          <p:cNvPr id="8" name="図 7">
            <a:extLst>
              <a:ext uri="{FF2B5EF4-FFF2-40B4-BE49-F238E27FC236}">
                <a16:creationId xmlns:a16="http://schemas.microsoft.com/office/drawing/2014/main" id="{7F381DF2-E0ED-45A7-AF7F-47F01FDB5985}"/>
              </a:ext>
            </a:extLst>
          </p:cNvPr>
          <p:cNvPicPr>
            <a:picLocks noChangeAspect="1"/>
          </p:cNvPicPr>
          <p:nvPr/>
        </p:nvPicPr>
        <p:blipFill>
          <a:blip r:embed="rId4"/>
          <a:stretch>
            <a:fillRect/>
          </a:stretch>
        </p:blipFill>
        <p:spPr>
          <a:xfrm>
            <a:off x="7639665" y="1427438"/>
            <a:ext cx="4168877" cy="2364099"/>
          </a:xfrm>
          <a:prstGeom prst="rect">
            <a:avLst/>
          </a:prstGeom>
        </p:spPr>
      </p:pic>
      <p:pic>
        <p:nvPicPr>
          <p:cNvPr id="10" name="図 9">
            <a:extLst>
              <a:ext uri="{FF2B5EF4-FFF2-40B4-BE49-F238E27FC236}">
                <a16:creationId xmlns:a16="http://schemas.microsoft.com/office/drawing/2014/main" id="{DA2CBC89-7E38-4491-9358-8FC78E233F37}"/>
              </a:ext>
            </a:extLst>
          </p:cNvPr>
          <p:cNvPicPr>
            <a:picLocks noChangeAspect="1"/>
          </p:cNvPicPr>
          <p:nvPr/>
        </p:nvPicPr>
        <p:blipFill>
          <a:blip r:embed="rId5"/>
          <a:stretch>
            <a:fillRect/>
          </a:stretch>
        </p:blipFill>
        <p:spPr>
          <a:xfrm>
            <a:off x="7639665" y="4001295"/>
            <a:ext cx="4204989" cy="2355056"/>
          </a:xfrm>
          <a:prstGeom prst="rect">
            <a:avLst/>
          </a:prstGeom>
        </p:spPr>
      </p:pic>
      <p:sp>
        <p:nvSpPr>
          <p:cNvPr id="7" name="日付プレースホルダー 6">
            <a:extLst>
              <a:ext uri="{FF2B5EF4-FFF2-40B4-BE49-F238E27FC236}">
                <a16:creationId xmlns:a16="http://schemas.microsoft.com/office/drawing/2014/main" id="{80834304-57AD-43F0-9740-FCF91BAE835A}"/>
              </a:ext>
            </a:extLst>
          </p:cNvPr>
          <p:cNvSpPr>
            <a:spLocks noGrp="1"/>
          </p:cNvSpPr>
          <p:nvPr>
            <p:ph type="dt" sz="half" idx="10"/>
          </p:nvPr>
        </p:nvSpPr>
        <p:spPr/>
        <p:txBody>
          <a:bodyPr/>
          <a:lstStyle/>
          <a:p>
            <a:r>
              <a:rPr lang="en-US" altLang="ja-JP"/>
              <a:t>2022/3/16</a:t>
            </a:r>
            <a:endParaRPr lang="ja-JP" altLang="en-US"/>
          </a:p>
        </p:txBody>
      </p:sp>
      <p:sp>
        <p:nvSpPr>
          <p:cNvPr id="9" name="フッター プレースホルダー 8">
            <a:extLst>
              <a:ext uri="{FF2B5EF4-FFF2-40B4-BE49-F238E27FC236}">
                <a16:creationId xmlns:a16="http://schemas.microsoft.com/office/drawing/2014/main" id="{6A9CEFBA-300F-45D3-861F-E3E9E7CFAE58}"/>
              </a:ext>
            </a:extLst>
          </p:cNvPr>
          <p:cNvSpPr>
            <a:spLocks noGrp="1"/>
          </p:cNvSpPr>
          <p:nvPr>
            <p:ph type="ftr" sz="quarter" idx="11"/>
          </p:nvPr>
        </p:nvSpPr>
        <p:spPr/>
        <p:txBody>
          <a:bodyPr/>
          <a:lstStyle/>
          <a:p>
            <a:r>
              <a:rPr lang="ja-JP" altLang="en-US"/>
              <a:t>教育研究用</a:t>
            </a:r>
            <a:r>
              <a:rPr lang="en-US" altLang="ja-JP"/>
              <a:t>ICT</a:t>
            </a:r>
            <a:r>
              <a:rPr lang="ja-JP" altLang="en-US"/>
              <a:t>・オンライン会議ツールの説明会</a:t>
            </a:r>
            <a:endParaRPr lang="ja-JP" altLang="en-US" dirty="0"/>
          </a:p>
        </p:txBody>
      </p:sp>
      <p:sp>
        <p:nvSpPr>
          <p:cNvPr id="11" name="スライド番号プレースホルダー 10">
            <a:extLst>
              <a:ext uri="{FF2B5EF4-FFF2-40B4-BE49-F238E27FC236}">
                <a16:creationId xmlns:a16="http://schemas.microsoft.com/office/drawing/2014/main" id="{BB009ADE-E400-41CC-88F4-37BE0E9777E5}"/>
              </a:ext>
            </a:extLst>
          </p:cNvPr>
          <p:cNvSpPr>
            <a:spLocks noGrp="1"/>
          </p:cNvSpPr>
          <p:nvPr>
            <p:ph type="sldNum" sz="quarter" idx="12"/>
          </p:nvPr>
        </p:nvSpPr>
        <p:spPr/>
        <p:txBody>
          <a:bodyPr/>
          <a:lstStyle/>
          <a:p>
            <a:fld id="{A99D720A-4AD5-4DCF-885F-DE5297996123}" type="slidenum">
              <a:rPr lang="ja-JP" altLang="en-US" smtClean="0"/>
              <a:pPr/>
              <a:t>17</a:t>
            </a:fld>
            <a:endParaRPr lang="ja-JP" altLang="en-US"/>
          </a:p>
        </p:txBody>
      </p:sp>
    </p:spTree>
    <p:extLst>
      <p:ext uri="{BB962C8B-B14F-4D97-AF65-F5344CB8AC3E}">
        <p14:creationId xmlns:p14="http://schemas.microsoft.com/office/powerpoint/2010/main" val="22459688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D8C155F-B9F2-493B-BB2E-6118CE680D32}"/>
              </a:ext>
            </a:extLst>
          </p:cNvPr>
          <p:cNvSpPr>
            <a:spLocks noGrp="1"/>
          </p:cNvSpPr>
          <p:nvPr>
            <p:ph type="title"/>
          </p:nvPr>
        </p:nvSpPr>
        <p:spPr/>
        <p:txBody>
          <a:bodyPr/>
          <a:lstStyle/>
          <a:p>
            <a:r>
              <a:rPr kumimoji="1" lang="ja-JP" altLang="en-US" dirty="0"/>
              <a:t>以降の内容</a:t>
            </a:r>
          </a:p>
        </p:txBody>
      </p:sp>
      <p:sp>
        <p:nvSpPr>
          <p:cNvPr id="3" name="コンテンツ プレースホルダー 2">
            <a:extLst>
              <a:ext uri="{FF2B5EF4-FFF2-40B4-BE49-F238E27FC236}">
                <a16:creationId xmlns:a16="http://schemas.microsoft.com/office/drawing/2014/main" id="{3DDA571B-AD4A-406D-A57D-10A05315BF68}"/>
              </a:ext>
            </a:extLst>
          </p:cNvPr>
          <p:cNvSpPr>
            <a:spLocks noGrp="1"/>
          </p:cNvSpPr>
          <p:nvPr>
            <p:ph idx="1"/>
          </p:nvPr>
        </p:nvSpPr>
        <p:spPr/>
        <p:txBody>
          <a:bodyPr/>
          <a:lstStyle/>
          <a:p>
            <a:r>
              <a:rPr lang="ja-JP" altLang="en-US" dirty="0"/>
              <a:t>多要素認証</a:t>
            </a:r>
            <a:endParaRPr lang="en-US" altLang="ja-JP" dirty="0"/>
          </a:p>
          <a:p>
            <a:pPr lvl="1"/>
            <a:r>
              <a:rPr lang="ja-JP" altLang="en-US" dirty="0"/>
              <a:t>デモンストレーション</a:t>
            </a:r>
            <a:endParaRPr lang="en-US" altLang="ja-JP" dirty="0"/>
          </a:p>
          <a:p>
            <a:pPr lvl="1"/>
            <a:r>
              <a:rPr lang="ja-JP" altLang="en-US" dirty="0"/>
              <a:t>設定</a:t>
            </a:r>
            <a:endParaRPr lang="en-US" altLang="ja-JP" dirty="0"/>
          </a:p>
          <a:p>
            <a:r>
              <a:rPr kumimoji="1" lang="en-US" altLang="ja-JP" dirty="0"/>
              <a:t>VPN (</a:t>
            </a:r>
            <a:r>
              <a:rPr kumimoji="1" lang="en-US" altLang="ja-JP" dirty="0" err="1"/>
              <a:t>UTokyo</a:t>
            </a:r>
            <a:r>
              <a:rPr kumimoji="1" lang="en-US" altLang="ja-JP" dirty="0"/>
              <a:t> VPN)</a:t>
            </a:r>
          </a:p>
          <a:p>
            <a:r>
              <a:rPr kumimoji="1" lang="ja-JP" altLang="en-US" dirty="0">
                <a:solidFill>
                  <a:srgbClr val="FFFF00"/>
                </a:solidFill>
              </a:rPr>
              <a:t>ウィルス対策ソフトウェア</a:t>
            </a:r>
            <a:endParaRPr kumimoji="1" lang="en-US" altLang="ja-JP" dirty="0">
              <a:solidFill>
                <a:srgbClr val="FFFF00"/>
              </a:solidFill>
            </a:endParaRPr>
          </a:p>
          <a:p>
            <a:r>
              <a:rPr lang="ja-JP" altLang="en-US" dirty="0"/>
              <a:t>キャンパス</a:t>
            </a:r>
            <a:r>
              <a:rPr lang="en-US" altLang="ja-JP" dirty="0" err="1"/>
              <a:t>WiFi</a:t>
            </a:r>
            <a:r>
              <a:rPr lang="en-US" altLang="ja-JP" dirty="0"/>
              <a:t> (UTokyo </a:t>
            </a:r>
            <a:r>
              <a:rPr lang="en-US" altLang="ja-JP" dirty="0" err="1"/>
              <a:t>WiFi</a:t>
            </a:r>
            <a:r>
              <a:rPr lang="en-US" altLang="ja-JP" dirty="0"/>
              <a:t>)</a:t>
            </a:r>
          </a:p>
        </p:txBody>
      </p:sp>
      <p:sp>
        <p:nvSpPr>
          <p:cNvPr id="4" name="日付プレースホルダー 3">
            <a:extLst>
              <a:ext uri="{FF2B5EF4-FFF2-40B4-BE49-F238E27FC236}">
                <a16:creationId xmlns:a16="http://schemas.microsoft.com/office/drawing/2014/main" id="{F9C3E705-5BF8-4AA4-BD24-1323B9931B5F}"/>
              </a:ext>
            </a:extLst>
          </p:cNvPr>
          <p:cNvSpPr>
            <a:spLocks noGrp="1"/>
          </p:cNvSpPr>
          <p:nvPr>
            <p:ph type="dt" sz="half" idx="10"/>
          </p:nvPr>
        </p:nvSpPr>
        <p:spPr/>
        <p:txBody>
          <a:bodyPr/>
          <a:lstStyle/>
          <a:p>
            <a:r>
              <a:rPr kumimoji="1" lang="en-US" altLang="ja-JP"/>
              <a:t>2022/1/20</a:t>
            </a:r>
            <a:endParaRPr kumimoji="1" lang="ja-JP" altLang="en-US"/>
          </a:p>
        </p:txBody>
      </p:sp>
      <p:sp>
        <p:nvSpPr>
          <p:cNvPr id="5" name="フッター プレースホルダー 4">
            <a:extLst>
              <a:ext uri="{FF2B5EF4-FFF2-40B4-BE49-F238E27FC236}">
                <a16:creationId xmlns:a16="http://schemas.microsoft.com/office/drawing/2014/main" id="{5624902B-A8EE-4656-8146-AD7E54EED9C6}"/>
              </a:ext>
            </a:extLst>
          </p:cNvPr>
          <p:cNvSpPr>
            <a:spLocks noGrp="1"/>
          </p:cNvSpPr>
          <p:nvPr>
            <p:ph type="ftr" sz="quarter" idx="11"/>
          </p:nvPr>
        </p:nvSpPr>
        <p:spPr/>
        <p:txBody>
          <a:bodyPr/>
          <a:lstStyle/>
          <a:p>
            <a:r>
              <a:rPr kumimoji="1" lang="ja-JP" altLang="en-US"/>
              <a:t>情報システムゼミ</a:t>
            </a:r>
          </a:p>
        </p:txBody>
      </p:sp>
      <p:sp>
        <p:nvSpPr>
          <p:cNvPr id="6" name="スライド番号プレースホルダー 5">
            <a:extLst>
              <a:ext uri="{FF2B5EF4-FFF2-40B4-BE49-F238E27FC236}">
                <a16:creationId xmlns:a16="http://schemas.microsoft.com/office/drawing/2014/main" id="{A7A3E410-5473-48EB-B814-6CACB08AD586}"/>
              </a:ext>
            </a:extLst>
          </p:cNvPr>
          <p:cNvSpPr>
            <a:spLocks noGrp="1"/>
          </p:cNvSpPr>
          <p:nvPr>
            <p:ph type="sldNum" sz="quarter" idx="12"/>
          </p:nvPr>
        </p:nvSpPr>
        <p:spPr/>
        <p:txBody>
          <a:bodyPr/>
          <a:lstStyle/>
          <a:p>
            <a:fld id="{A99D720A-4AD5-4DCF-885F-DE5297996123}" type="slidenum">
              <a:rPr kumimoji="1" lang="ja-JP" altLang="en-US" smtClean="0"/>
              <a:t>18</a:t>
            </a:fld>
            <a:endParaRPr kumimoji="1" lang="ja-JP" altLang="en-US"/>
          </a:p>
        </p:txBody>
      </p:sp>
    </p:spTree>
    <p:extLst>
      <p:ext uri="{BB962C8B-B14F-4D97-AF65-F5344CB8AC3E}">
        <p14:creationId xmlns:p14="http://schemas.microsoft.com/office/powerpoint/2010/main" val="42891234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F133304-6747-4904-AA06-656C30D12704}"/>
              </a:ext>
            </a:extLst>
          </p:cNvPr>
          <p:cNvSpPr>
            <a:spLocks noGrp="1"/>
          </p:cNvSpPr>
          <p:nvPr>
            <p:ph type="title"/>
          </p:nvPr>
        </p:nvSpPr>
        <p:spPr>
          <a:xfrm>
            <a:off x="838200" y="365125"/>
            <a:ext cx="10515600" cy="1325563"/>
          </a:xfrm>
        </p:spPr>
        <p:txBody>
          <a:bodyPr/>
          <a:lstStyle/>
          <a:p>
            <a:r>
              <a:rPr lang="ja-JP" altLang="en-US" dirty="0">
                <a:latin typeface="+mj-ea"/>
              </a:rPr>
              <a:t>ウイルス対策ソフトウェア</a:t>
            </a:r>
            <a:endParaRPr kumimoji="1" lang="ja-JP" altLang="en-US" dirty="0">
              <a:latin typeface="+mj-ea"/>
            </a:endParaRPr>
          </a:p>
        </p:txBody>
      </p:sp>
      <p:sp>
        <p:nvSpPr>
          <p:cNvPr id="3" name="コンテンツ プレースホルダー 2">
            <a:extLst>
              <a:ext uri="{FF2B5EF4-FFF2-40B4-BE49-F238E27FC236}">
                <a16:creationId xmlns:a16="http://schemas.microsoft.com/office/drawing/2014/main" id="{20A1B198-6F60-4AE8-BDEF-0EA33007B47A}"/>
              </a:ext>
            </a:extLst>
          </p:cNvPr>
          <p:cNvSpPr>
            <a:spLocks noGrp="1"/>
          </p:cNvSpPr>
          <p:nvPr>
            <p:ph idx="1"/>
          </p:nvPr>
        </p:nvSpPr>
        <p:spPr>
          <a:xfrm>
            <a:off x="838199" y="1825625"/>
            <a:ext cx="10257263" cy="4351338"/>
          </a:xfrm>
        </p:spPr>
        <p:txBody>
          <a:bodyPr>
            <a:normAutofit fontScale="92500"/>
          </a:bodyPr>
          <a:lstStyle/>
          <a:p>
            <a:r>
              <a:rPr lang="en-US" altLang="ja-JP" dirty="0"/>
              <a:t>4</a:t>
            </a:r>
            <a:r>
              <a:rPr lang="ja-JP" altLang="en-US" dirty="0"/>
              <a:t>月</a:t>
            </a:r>
            <a:r>
              <a:rPr lang="en-US" altLang="ja-JP" dirty="0"/>
              <a:t>1</a:t>
            </a:r>
            <a:r>
              <a:rPr lang="ja-JP" altLang="en-US" dirty="0"/>
              <a:t>日よりウイルス対策ソフトウェアの包括ライセンス（</a:t>
            </a:r>
            <a:r>
              <a:rPr lang="en-US" altLang="ja-JP" dirty="0" err="1"/>
              <a:t>Trendmicro</a:t>
            </a:r>
            <a:r>
              <a:rPr lang="en-US" altLang="ja-JP" dirty="0"/>
              <a:t> </a:t>
            </a:r>
            <a:r>
              <a:rPr lang="en-US" altLang="ja-JP" dirty="0" err="1"/>
              <a:t>ApexOne</a:t>
            </a:r>
            <a:r>
              <a:rPr lang="en-US" altLang="ja-JP" dirty="0"/>
              <a:t>, Mobile Security, Server Protect for Linux )</a:t>
            </a:r>
            <a:r>
              <a:rPr lang="ja-JP" altLang="en-US" dirty="0"/>
              <a:t>を提供します。</a:t>
            </a:r>
            <a:endParaRPr lang="en-US" altLang="ja-JP" dirty="0"/>
          </a:p>
          <a:p>
            <a:r>
              <a:rPr lang="en-US" altLang="ja-JP" dirty="0"/>
              <a:t>PC(</a:t>
            </a:r>
            <a:r>
              <a:rPr lang="en-US" altLang="ja-JP" dirty="0" err="1"/>
              <a:t>Windows,macOS</a:t>
            </a:r>
            <a:r>
              <a:rPr lang="en-US" altLang="ja-JP" dirty="0"/>
              <a:t>),</a:t>
            </a:r>
            <a:r>
              <a:rPr lang="ja-JP" altLang="en-US" dirty="0"/>
              <a:t>モバイル</a:t>
            </a:r>
            <a:r>
              <a:rPr lang="en-US" altLang="ja-JP" dirty="0"/>
              <a:t>(</a:t>
            </a:r>
            <a:r>
              <a:rPr lang="en-US" altLang="ja-JP" dirty="0" err="1"/>
              <a:t>Android,iOS</a:t>
            </a:r>
            <a:r>
              <a:rPr lang="en-US" altLang="ja-JP" dirty="0"/>
              <a:t>), Linux</a:t>
            </a:r>
            <a:r>
              <a:rPr lang="ja-JP" altLang="en-US" dirty="0"/>
              <a:t>で利用可能できます。</a:t>
            </a:r>
            <a:endParaRPr lang="en-US" altLang="ja-JP" dirty="0"/>
          </a:p>
          <a:p>
            <a:r>
              <a:rPr lang="ja-JP" altLang="en-US" dirty="0"/>
              <a:t> ひとりにつきあわせて</a:t>
            </a:r>
            <a:r>
              <a:rPr lang="en-US" altLang="ja-JP" dirty="0"/>
              <a:t>3</a:t>
            </a:r>
            <a:r>
              <a:rPr lang="ja-JP" altLang="en-US" dirty="0"/>
              <a:t>本までです。</a:t>
            </a:r>
            <a:endParaRPr lang="en-US" altLang="ja-JP" dirty="0"/>
          </a:p>
          <a:p>
            <a:r>
              <a:rPr kumimoji="1" lang="ja-JP" altLang="en-US" dirty="0"/>
              <a:t>うち</a:t>
            </a:r>
            <a:r>
              <a:rPr kumimoji="1" lang="en-US" altLang="ja-JP" dirty="0"/>
              <a:t>2</a:t>
            </a:r>
            <a:r>
              <a:rPr kumimoji="1" lang="ja-JP" altLang="en-US" dirty="0"/>
              <a:t>本を個人が所有する</a:t>
            </a:r>
            <a:r>
              <a:rPr kumimoji="1" lang="en-US" altLang="ja-JP" dirty="0"/>
              <a:t>PC</a:t>
            </a:r>
            <a:r>
              <a:rPr kumimoji="1" lang="ja-JP" altLang="en-US" dirty="0"/>
              <a:t>にインストールすることができます。</a:t>
            </a:r>
            <a:endParaRPr kumimoji="1" lang="en-US" altLang="ja-JP" dirty="0"/>
          </a:p>
          <a:p>
            <a:r>
              <a:rPr lang="ja-JP" altLang="en-US" dirty="0"/>
              <a:t>大学で利用する</a:t>
            </a:r>
            <a:r>
              <a:rPr lang="en-US" altLang="ja-JP" dirty="0"/>
              <a:t>PC</a:t>
            </a:r>
            <a:r>
              <a:rPr lang="ja-JP" altLang="en-US" dirty="0"/>
              <a:t>には、ウイルス対策を行うことが必要です。（このライセンスでなければいけないということではありません。）</a:t>
            </a:r>
            <a:endParaRPr kumimoji="1" lang="en-US" altLang="ja-JP" dirty="0"/>
          </a:p>
          <a:p>
            <a:endParaRPr kumimoji="1" lang="en-US" altLang="ja-JP" dirty="0"/>
          </a:p>
        </p:txBody>
      </p:sp>
      <p:pic>
        <p:nvPicPr>
          <p:cNvPr id="7" name="correct-answer-in-quiz-1">
            <a:hlinkClick r:id="" action="ppaction://media"/>
            <a:extLst>
              <a:ext uri="{FF2B5EF4-FFF2-40B4-BE49-F238E27FC236}">
                <a16:creationId xmlns:a16="http://schemas.microsoft.com/office/drawing/2014/main" id="{92A2E64A-EE2A-463A-BA16-9B209CC66D42}"/>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277600" y="5961857"/>
            <a:ext cx="609600" cy="609600"/>
          </a:xfrm>
          <a:prstGeom prst="rect">
            <a:avLst/>
          </a:prstGeom>
        </p:spPr>
      </p:pic>
      <p:sp>
        <p:nvSpPr>
          <p:cNvPr id="8" name="日付プレースホルダー 7">
            <a:extLst>
              <a:ext uri="{FF2B5EF4-FFF2-40B4-BE49-F238E27FC236}">
                <a16:creationId xmlns:a16="http://schemas.microsoft.com/office/drawing/2014/main" id="{CC4AD951-E309-4F28-9FA8-0AB9BD1DC1D7}"/>
              </a:ext>
            </a:extLst>
          </p:cNvPr>
          <p:cNvSpPr>
            <a:spLocks noGrp="1"/>
          </p:cNvSpPr>
          <p:nvPr>
            <p:ph type="dt" sz="half" idx="10"/>
          </p:nvPr>
        </p:nvSpPr>
        <p:spPr/>
        <p:txBody>
          <a:bodyPr/>
          <a:lstStyle/>
          <a:p>
            <a:r>
              <a:rPr lang="en-US" altLang="ja-JP"/>
              <a:t>2022/3/16</a:t>
            </a:r>
            <a:endParaRPr lang="ja-JP" altLang="en-US"/>
          </a:p>
        </p:txBody>
      </p:sp>
      <p:sp>
        <p:nvSpPr>
          <p:cNvPr id="9" name="フッター プレースホルダー 8">
            <a:extLst>
              <a:ext uri="{FF2B5EF4-FFF2-40B4-BE49-F238E27FC236}">
                <a16:creationId xmlns:a16="http://schemas.microsoft.com/office/drawing/2014/main" id="{866C05DB-0DCC-407A-A8C9-4945C73958E1}"/>
              </a:ext>
            </a:extLst>
          </p:cNvPr>
          <p:cNvSpPr>
            <a:spLocks noGrp="1"/>
          </p:cNvSpPr>
          <p:nvPr>
            <p:ph type="ftr" sz="quarter" idx="11"/>
          </p:nvPr>
        </p:nvSpPr>
        <p:spPr/>
        <p:txBody>
          <a:bodyPr/>
          <a:lstStyle/>
          <a:p>
            <a:r>
              <a:rPr lang="ja-JP" altLang="en-US"/>
              <a:t>教育研究用</a:t>
            </a:r>
            <a:r>
              <a:rPr lang="en-US" altLang="ja-JP"/>
              <a:t>ICT</a:t>
            </a:r>
            <a:r>
              <a:rPr lang="ja-JP" altLang="en-US"/>
              <a:t>・オンライン会議ツールの説明会</a:t>
            </a:r>
            <a:endParaRPr lang="ja-JP" altLang="en-US" dirty="0"/>
          </a:p>
        </p:txBody>
      </p:sp>
      <p:sp>
        <p:nvSpPr>
          <p:cNvPr id="10" name="スライド番号プレースホルダー 9">
            <a:extLst>
              <a:ext uri="{FF2B5EF4-FFF2-40B4-BE49-F238E27FC236}">
                <a16:creationId xmlns:a16="http://schemas.microsoft.com/office/drawing/2014/main" id="{0588D99E-07D0-45AA-B80D-3272D628AF39}"/>
              </a:ext>
            </a:extLst>
          </p:cNvPr>
          <p:cNvSpPr>
            <a:spLocks noGrp="1"/>
          </p:cNvSpPr>
          <p:nvPr>
            <p:ph type="sldNum" sz="quarter" idx="12"/>
          </p:nvPr>
        </p:nvSpPr>
        <p:spPr/>
        <p:txBody>
          <a:bodyPr/>
          <a:lstStyle/>
          <a:p>
            <a:fld id="{A99D720A-4AD5-4DCF-885F-DE5297996123}" type="slidenum">
              <a:rPr lang="ja-JP" altLang="en-US" smtClean="0"/>
              <a:pPr/>
              <a:t>19</a:t>
            </a:fld>
            <a:endParaRPr lang="ja-JP" altLang="en-US"/>
          </a:p>
        </p:txBody>
      </p:sp>
    </p:spTree>
    <p:extLst>
      <p:ext uri="{BB962C8B-B14F-4D97-AF65-F5344CB8AC3E}">
        <p14:creationId xmlns:p14="http://schemas.microsoft.com/office/powerpoint/2010/main" val="1855571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1" presetClass="mediacall" presetSubtype="0" fill="hold" nodeType="clickEffect">
                                  <p:stCondLst>
                                    <p:cond delay="0"/>
                                  </p:stCondLst>
                                  <p:childTnLst>
                                    <p:cmd type="call" cmd="playFrom(0.0)">
                                      <p:cBhvr>
                                        <p:cTn id="36" dur="1959"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37" fill="hold" display="0">
                  <p:stCondLst>
                    <p:cond delay="indefinite"/>
                  </p:stCondLst>
                  <p:endCondLst>
                    <p:cond evt="onStopAudio" delay="0">
                      <p:tgtEl>
                        <p:sldTgt/>
                      </p:tgtEl>
                    </p:cond>
                  </p:endCondLst>
                </p:cTn>
                <p:tgtEl>
                  <p:spTgt spid="7"/>
                </p:tgtEl>
              </p:cMediaNode>
            </p:audio>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1CC1B05-8BD4-451D-8533-0F38E7FE6FAE}"/>
              </a:ext>
            </a:extLst>
          </p:cNvPr>
          <p:cNvSpPr>
            <a:spLocks noGrp="1"/>
          </p:cNvSpPr>
          <p:nvPr>
            <p:ph type="title"/>
          </p:nvPr>
        </p:nvSpPr>
        <p:spPr>
          <a:xfrm>
            <a:off x="838200" y="365125"/>
            <a:ext cx="10515600" cy="1325563"/>
          </a:xfrm>
        </p:spPr>
        <p:txBody>
          <a:bodyPr/>
          <a:lstStyle/>
          <a:p>
            <a:r>
              <a:rPr kumimoji="1" lang="ja-JP" altLang="en-US"/>
              <a:t>絶対に漏らせないデータがそこにはある</a:t>
            </a:r>
          </a:p>
        </p:txBody>
      </p:sp>
      <p:sp>
        <p:nvSpPr>
          <p:cNvPr id="17" name="日付プレースホルダー 16">
            <a:extLst>
              <a:ext uri="{FF2B5EF4-FFF2-40B4-BE49-F238E27FC236}">
                <a16:creationId xmlns:a16="http://schemas.microsoft.com/office/drawing/2014/main" id="{520E9E4E-E243-4F8A-A9DC-FA13C5F4B3D4}"/>
              </a:ext>
            </a:extLst>
          </p:cNvPr>
          <p:cNvSpPr>
            <a:spLocks noGrp="1"/>
          </p:cNvSpPr>
          <p:nvPr>
            <p:ph type="dt" sz="half" idx="10"/>
          </p:nvPr>
        </p:nvSpPr>
        <p:spPr/>
        <p:txBody>
          <a:bodyPr/>
          <a:lstStyle/>
          <a:p>
            <a:r>
              <a:rPr lang="en-US" altLang="ja-JP"/>
              <a:t>2022/3/16</a:t>
            </a:r>
            <a:endParaRPr lang="ja-JP" altLang="en-US"/>
          </a:p>
        </p:txBody>
      </p:sp>
      <p:sp>
        <p:nvSpPr>
          <p:cNvPr id="3" name="コンテンツ プレースホルダー 2">
            <a:extLst>
              <a:ext uri="{FF2B5EF4-FFF2-40B4-BE49-F238E27FC236}">
                <a16:creationId xmlns:a16="http://schemas.microsoft.com/office/drawing/2014/main" id="{FD8E8701-93DA-4A55-B062-ED4CEB25AD69}"/>
              </a:ext>
            </a:extLst>
          </p:cNvPr>
          <p:cNvSpPr>
            <a:spLocks noGrp="1"/>
          </p:cNvSpPr>
          <p:nvPr>
            <p:ph idx="1"/>
          </p:nvPr>
        </p:nvSpPr>
        <p:spPr/>
        <p:txBody>
          <a:bodyPr vert="horz" lIns="91440" tIns="45720" rIns="91440" bIns="45720" rtlCol="0" anchor="t">
            <a:normAutofit lnSpcReduction="10000"/>
          </a:bodyPr>
          <a:lstStyle/>
          <a:p>
            <a:r>
              <a:rPr kumimoji="1" lang="ja-JP" altLang="en-US" b="1" dirty="0">
                <a:effectLst>
                  <a:outerShdw blurRad="38100" dist="38100" dir="2700000" algn="tl">
                    <a:srgbClr val="000000">
                      <a:alpha val="43137"/>
                    </a:srgbClr>
                  </a:outerShdw>
                </a:effectLst>
                <a:latin typeface="+mn-ea"/>
              </a:rPr>
              <a:t>本学</a:t>
            </a:r>
            <a:r>
              <a:rPr kumimoji="1" lang="en-US" altLang="ja-JP" b="1" dirty="0">
                <a:effectLst>
                  <a:outerShdw blurRad="38100" dist="38100" dir="2700000" algn="tl">
                    <a:srgbClr val="000000">
                      <a:alpha val="43137"/>
                    </a:srgbClr>
                  </a:outerShdw>
                </a:effectLst>
                <a:latin typeface="+mn-ea"/>
              </a:rPr>
              <a:t>50000</a:t>
            </a:r>
            <a:r>
              <a:rPr kumimoji="1" lang="ja-JP" altLang="en-US" b="1" dirty="0">
                <a:effectLst>
                  <a:outerShdw blurRad="38100" dist="38100" dir="2700000" algn="tl">
                    <a:srgbClr val="000000">
                      <a:alpha val="43137"/>
                    </a:srgbClr>
                  </a:outerShdw>
                </a:effectLst>
                <a:latin typeface="+mn-ea"/>
              </a:rPr>
              <a:t>人の</a:t>
            </a:r>
            <a:endParaRPr kumimoji="1" lang="en-US" altLang="ja-JP" b="1" dirty="0">
              <a:effectLst>
                <a:outerShdw blurRad="38100" dist="38100" dir="2700000" algn="tl">
                  <a:srgbClr val="000000">
                    <a:alpha val="43137"/>
                  </a:srgbClr>
                </a:outerShdw>
              </a:effectLst>
              <a:latin typeface="+mn-ea"/>
            </a:endParaRPr>
          </a:p>
          <a:p>
            <a:pPr lvl="1"/>
            <a:r>
              <a:rPr lang="en-US" altLang="ja-JP" dirty="0" err="1">
                <a:latin typeface="+mn-ea"/>
              </a:rPr>
              <a:t>UTokyo</a:t>
            </a:r>
            <a:r>
              <a:rPr lang="en-US" altLang="ja-JP" dirty="0">
                <a:latin typeface="+mn-ea"/>
              </a:rPr>
              <a:t> Account</a:t>
            </a:r>
            <a:r>
              <a:rPr lang="ja-JP" altLang="en-US" dirty="0">
                <a:latin typeface="+mn-ea"/>
              </a:rPr>
              <a:t>　</a:t>
            </a:r>
            <a:r>
              <a:rPr lang="en-US" altLang="ja-JP" dirty="0">
                <a:latin typeface="+mn-ea"/>
              </a:rPr>
              <a:t>(@utac.u-tokyo.ac.jp)</a:t>
            </a:r>
          </a:p>
          <a:p>
            <a:pPr lvl="1"/>
            <a:r>
              <a:rPr kumimoji="1" lang="en-US" altLang="ja-JP" dirty="0">
                <a:latin typeface="+mn-ea"/>
              </a:rPr>
              <a:t>Google Account</a:t>
            </a:r>
            <a:r>
              <a:rPr lang="ja-JP" altLang="en-US" dirty="0">
                <a:latin typeface="+mn-ea"/>
              </a:rPr>
              <a:t>（</a:t>
            </a:r>
            <a:r>
              <a:rPr lang="en-US" altLang="ja-JP" dirty="0">
                <a:latin typeface="+mn-ea"/>
              </a:rPr>
              <a:t>@g.ecc.u-tokyo.ac.jp)</a:t>
            </a:r>
          </a:p>
          <a:p>
            <a:pPr marL="457200" lvl="1" indent="0">
              <a:buNone/>
            </a:pPr>
            <a:r>
              <a:rPr kumimoji="1" lang="ja-JP" altLang="en-US" b="1" dirty="0">
                <a:effectLst>
                  <a:outerShdw blurRad="38100" dist="38100" dir="2700000" algn="tl">
                    <a:srgbClr val="000000">
                      <a:alpha val="43137"/>
                    </a:srgbClr>
                  </a:outerShdw>
                </a:effectLst>
                <a:latin typeface="+mn-ea"/>
              </a:rPr>
              <a:t>アカウントとデータがインターネットにあります。</a:t>
            </a:r>
            <a:endParaRPr lang="en-US" altLang="ja-JP" b="1" dirty="0">
              <a:effectLst>
                <a:outerShdw blurRad="38100" dist="38100" dir="2700000" algn="tl">
                  <a:srgbClr val="000000">
                    <a:alpha val="43137"/>
                  </a:srgbClr>
                </a:outerShdw>
              </a:effectLst>
              <a:latin typeface="+mn-ea"/>
            </a:endParaRPr>
          </a:p>
          <a:p>
            <a:r>
              <a:rPr lang="ja-JP" altLang="en-US" dirty="0">
                <a:latin typeface="+mn-ea"/>
              </a:rPr>
              <a:t>セキュリティ対策を考慮した使い方は面倒ですが、</a:t>
            </a:r>
            <a:r>
              <a:rPr lang="ja-JP" altLang="en-US" b="1" dirty="0">
                <a:solidFill>
                  <a:srgbClr val="00FFFF"/>
                </a:solidFill>
                <a:latin typeface="+mn-ea"/>
              </a:rPr>
              <a:t>皆様にご自身を守ってもらう機能を</a:t>
            </a:r>
            <a:r>
              <a:rPr lang="ja-JP" altLang="en-US" dirty="0">
                <a:latin typeface="+mn-ea"/>
              </a:rPr>
              <a:t>提供しています。</a:t>
            </a:r>
            <a:endParaRPr lang="en-US" altLang="ja-JP" dirty="0">
              <a:latin typeface="+mn-ea"/>
            </a:endParaRPr>
          </a:p>
          <a:p>
            <a:r>
              <a:rPr lang="ja-JP" altLang="en-US" b="1" dirty="0">
                <a:effectLst>
                  <a:outerShdw blurRad="38100" dist="38100" dir="2700000" algn="tl">
                    <a:srgbClr val="000000">
                      <a:alpha val="43137"/>
                    </a:srgbClr>
                  </a:outerShdw>
                </a:effectLst>
                <a:latin typeface="+mn-ea"/>
              </a:rPr>
              <a:t>大学の玄関である「皆さんのアカウントは絶対に守ってください」　</a:t>
            </a:r>
            <a:r>
              <a:rPr lang="en-US" altLang="ja-JP" dirty="0">
                <a:latin typeface="+mn-ea"/>
              </a:rPr>
              <a:t>(</a:t>
            </a:r>
            <a:r>
              <a:rPr lang="ja-JP" altLang="en-US" dirty="0">
                <a:latin typeface="+mn-ea"/>
              </a:rPr>
              <a:t>守るための基本</a:t>
            </a:r>
            <a:r>
              <a:rPr lang="en-US" altLang="ja-JP" dirty="0">
                <a:latin typeface="+mn-ea"/>
              </a:rPr>
              <a:t>)</a:t>
            </a:r>
          </a:p>
          <a:p>
            <a:pPr lvl="1"/>
            <a:r>
              <a:rPr lang="ja-JP" altLang="en-US" dirty="0">
                <a:latin typeface="+mn-ea"/>
              </a:rPr>
              <a:t>安易なパスワードは決して使わない。</a:t>
            </a:r>
            <a:endParaRPr lang="en-US" altLang="ja-JP" dirty="0">
              <a:latin typeface="+mn-ea"/>
            </a:endParaRPr>
          </a:p>
          <a:p>
            <a:pPr lvl="1"/>
            <a:r>
              <a:rPr lang="ja-JP" altLang="en-US" dirty="0">
                <a:latin typeface="+mn-ea"/>
              </a:rPr>
              <a:t>長く複雑なパスワードに変更してください。</a:t>
            </a:r>
            <a:endParaRPr lang="en-US" altLang="ja-JP" dirty="0">
              <a:latin typeface="+mn-ea"/>
            </a:endParaRPr>
          </a:p>
          <a:p>
            <a:pPr marL="457200" lvl="1" indent="0">
              <a:buNone/>
            </a:pPr>
            <a:r>
              <a:rPr lang="en-US" altLang="ja-JP" dirty="0">
                <a:latin typeface="+mn-ea"/>
              </a:rPr>
              <a:t>     </a:t>
            </a:r>
            <a:r>
              <a:rPr lang="ja-JP" altLang="en-US" dirty="0">
                <a:latin typeface="+mn-ea"/>
              </a:rPr>
              <a:t>→限度があると思いますので多要素認証の利用をお勧めします。</a:t>
            </a:r>
            <a:endParaRPr lang="en-US" altLang="ja-JP" dirty="0">
              <a:latin typeface="+mn-ea"/>
            </a:endParaRPr>
          </a:p>
        </p:txBody>
      </p:sp>
      <p:sp>
        <p:nvSpPr>
          <p:cNvPr id="18" name="フッター プレースホルダー 17">
            <a:extLst>
              <a:ext uri="{FF2B5EF4-FFF2-40B4-BE49-F238E27FC236}">
                <a16:creationId xmlns:a16="http://schemas.microsoft.com/office/drawing/2014/main" id="{A2A65A60-9246-4F06-A243-654C262C7B93}"/>
              </a:ext>
            </a:extLst>
          </p:cNvPr>
          <p:cNvSpPr>
            <a:spLocks noGrp="1"/>
          </p:cNvSpPr>
          <p:nvPr>
            <p:ph type="ftr" sz="quarter" idx="11"/>
          </p:nvPr>
        </p:nvSpPr>
        <p:spPr/>
        <p:txBody>
          <a:bodyPr/>
          <a:lstStyle/>
          <a:p>
            <a:r>
              <a:rPr lang="ja-JP" altLang="en-US"/>
              <a:t>教育研究用</a:t>
            </a:r>
            <a:r>
              <a:rPr lang="en-US" altLang="ja-JP"/>
              <a:t>ICT</a:t>
            </a:r>
            <a:r>
              <a:rPr lang="ja-JP" altLang="en-US"/>
              <a:t>・オンライン会議ツールの説明会</a:t>
            </a:r>
            <a:endParaRPr lang="ja-JP" altLang="en-US" dirty="0"/>
          </a:p>
        </p:txBody>
      </p:sp>
      <p:sp>
        <p:nvSpPr>
          <p:cNvPr id="19" name="スライド番号プレースホルダー 18">
            <a:extLst>
              <a:ext uri="{FF2B5EF4-FFF2-40B4-BE49-F238E27FC236}">
                <a16:creationId xmlns:a16="http://schemas.microsoft.com/office/drawing/2014/main" id="{C70C1C24-CF55-40AB-A83C-A580F17C46B4}"/>
              </a:ext>
            </a:extLst>
          </p:cNvPr>
          <p:cNvSpPr>
            <a:spLocks noGrp="1"/>
          </p:cNvSpPr>
          <p:nvPr>
            <p:ph type="sldNum" sz="quarter" idx="12"/>
          </p:nvPr>
        </p:nvSpPr>
        <p:spPr/>
        <p:txBody>
          <a:bodyPr/>
          <a:lstStyle/>
          <a:p>
            <a:fld id="{A99D720A-4AD5-4DCF-885F-DE5297996123}" type="slidenum">
              <a:rPr lang="ja-JP" altLang="en-US" smtClean="0"/>
              <a:pPr/>
              <a:t>2</a:t>
            </a:fld>
            <a:endParaRPr lang="ja-JP" altLang="en-US"/>
          </a:p>
        </p:txBody>
      </p:sp>
    </p:spTree>
    <p:extLst>
      <p:ext uri="{BB962C8B-B14F-4D97-AF65-F5344CB8AC3E}">
        <p14:creationId xmlns:p14="http://schemas.microsoft.com/office/powerpoint/2010/main" val="21733620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D8C155F-B9F2-493B-BB2E-6118CE680D32}"/>
              </a:ext>
            </a:extLst>
          </p:cNvPr>
          <p:cNvSpPr>
            <a:spLocks noGrp="1"/>
          </p:cNvSpPr>
          <p:nvPr>
            <p:ph type="title"/>
          </p:nvPr>
        </p:nvSpPr>
        <p:spPr/>
        <p:txBody>
          <a:bodyPr/>
          <a:lstStyle/>
          <a:p>
            <a:r>
              <a:rPr kumimoji="1" lang="ja-JP" altLang="en-US" dirty="0"/>
              <a:t>以降の内容</a:t>
            </a:r>
          </a:p>
        </p:txBody>
      </p:sp>
      <p:sp>
        <p:nvSpPr>
          <p:cNvPr id="3" name="コンテンツ プレースホルダー 2">
            <a:extLst>
              <a:ext uri="{FF2B5EF4-FFF2-40B4-BE49-F238E27FC236}">
                <a16:creationId xmlns:a16="http://schemas.microsoft.com/office/drawing/2014/main" id="{3DDA571B-AD4A-406D-A57D-10A05315BF68}"/>
              </a:ext>
            </a:extLst>
          </p:cNvPr>
          <p:cNvSpPr>
            <a:spLocks noGrp="1"/>
          </p:cNvSpPr>
          <p:nvPr>
            <p:ph idx="1"/>
          </p:nvPr>
        </p:nvSpPr>
        <p:spPr/>
        <p:txBody>
          <a:bodyPr/>
          <a:lstStyle/>
          <a:p>
            <a:r>
              <a:rPr lang="ja-JP" altLang="en-US" dirty="0"/>
              <a:t>多要素認証</a:t>
            </a:r>
            <a:endParaRPr lang="en-US" altLang="ja-JP" dirty="0"/>
          </a:p>
          <a:p>
            <a:pPr lvl="1"/>
            <a:r>
              <a:rPr lang="ja-JP" altLang="en-US" dirty="0"/>
              <a:t>デモンストレーション</a:t>
            </a:r>
            <a:endParaRPr lang="en-US" altLang="ja-JP" dirty="0"/>
          </a:p>
          <a:p>
            <a:pPr lvl="1"/>
            <a:r>
              <a:rPr lang="ja-JP" altLang="en-US" dirty="0"/>
              <a:t>設定</a:t>
            </a:r>
            <a:endParaRPr lang="en-US" altLang="ja-JP" dirty="0"/>
          </a:p>
          <a:p>
            <a:r>
              <a:rPr kumimoji="1" lang="en-US" altLang="ja-JP" dirty="0"/>
              <a:t>VPN (</a:t>
            </a:r>
            <a:r>
              <a:rPr kumimoji="1" lang="en-US" altLang="ja-JP" dirty="0" err="1"/>
              <a:t>UTokyo</a:t>
            </a:r>
            <a:r>
              <a:rPr kumimoji="1" lang="en-US" altLang="ja-JP" dirty="0"/>
              <a:t> VPN)</a:t>
            </a:r>
          </a:p>
          <a:p>
            <a:r>
              <a:rPr kumimoji="1" lang="ja-JP" altLang="en-US" dirty="0"/>
              <a:t>ウィルス対策ソフトウェア</a:t>
            </a:r>
            <a:endParaRPr kumimoji="1" lang="en-US" altLang="ja-JP" dirty="0"/>
          </a:p>
          <a:p>
            <a:r>
              <a:rPr lang="ja-JP" altLang="en-US" dirty="0">
                <a:solidFill>
                  <a:srgbClr val="FFFF00"/>
                </a:solidFill>
              </a:rPr>
              <a:t>キャンパス</a:t>
            </a:r>
            <a:r>
              <a:rPr lang="en-US" altLang="ja-JP" dirty="0" err="1">
                <a:solidFill>
                  <a:srgbClr val="FFFF00"/>
                </a:solidFill>
              </a:rPr>
              <a:t>WiFi</a:t>
            </a:r>
            <a:r>
              <a:rPr lang="en-US" altLang="ja-JP" dirty="0">
                <a:solidFill>
                  <a:srgbClr val="FFFF00"/>
                </a:solidFill>
              </a:rPr>
              <a:t> (UTokyo </a:t>
            </a:r>
            <a:r>
              <a:rPr lang="en-US" altLang="ja-JP" dirty="0" err="1">
                <a:solidFill>
                  <a:srgbClr val="FFFF00"/>
                </a:solidFill>
              </a:rPr>
              <a:t>WiFi</a:t>
            </a:r>
            <a:r>
              <a:rPr lang="en-US" altLang="ja-JP" dirty="0">
                <a:solidFill>
                  <a:srgbClr val="FFFF00"/>
                </a:solidFill>
              </a:rPr>
              <a:t>)</a:t>
            </a:r>
          </a:p>
        </p:txBody>
      </p:sp>
      <p:sp>
        <p:nvSpPr>
          <p:cNvPr id="4" name="日付プレースホルダー 3">
            <a:extLst>
              <a:ext uri="{FF2B5EF4-FFF2-40B4-BE49-F238E27FC236}">
                <a16:creationId xmlns:a16="http://schemas.microsoft.com/office/drawing/2014/main" id="{F9C3E705-5BF8-4AA4-BD24-1323B9931B5F}"/>
              </a:ext>
            </a:extLst>
          </p:cNvPr>
          <p:cNvSpPr>
            <a:spLocks noGrp="1"/>
          </p:cNvSpPr>
          <p:nvPr>
            <p:ph type="dt" sz="half" idx="10"/>
          </p:nvPr>
        </p:nvSpPr>
        <p:spPr/>
        <p:txBody>
          <a:bodyPr/>
          <a:lstStyle/>
          <a:p>
            <a:r>
              <a:rPr kumimoji="1" lang="en-US" altLang="ja-JP"/>
              <a:t>2022/1/20</a:t>
            </a:r>
            <a:endParaRPr kumimoji="1" lang="ja-JP" altLang="en-US"/>
          </a:p>
        </p:txBody>
      </p:sp>
      <p:sp>
        <p:nvSpPr>
          <p:cNvPr id="5" name="フッター プレースホルダー 4">
            <a:extLst>
              <a:ext uri="{FF2B5EF4-FFF2-40B4-BE49-F238E27FC236}">
                <a16:creationId xmlns:a16="http://schemas.microsoft.com/office/drawing/2014/main" id="{5624902B-A8EE-4656-8146-AD7E54EED9C6}"/>
              </a:ext>
            </a:extLst>
          </p:cNvPr>
          <p:cNvSpPr>
            <a:spLocks noGrp="1"/>
          </p:cNvSpPr>
          <p:nvPr>
            <p:ph type="ftr" sz="quarter" idx="11"/>
          </p:nvPr>
        </p:nvSpPr>
        <p:spPr/>
        <p:txBody>
          <a:bodyPr/>
          <a:lstStyle/>
          <a:p>
            <a:r>
              <a:rPr kumimoji="1" lang="ja-JP" altLang="en-US"/>
              <a:t>情報システムゼミ</a:t>
            </a:r>
          </a:p>
        </p:txBody>
      </p:sp>
      <p:sp>
        <p:nvSpPr>
          <p:cNvPr id="6" name="スライド番号プレースホルダー 5">
            <a:extLst>
              <a:ext uri="{FF2B5EF4-FFF2-40B4-BE49-F238E27FC236}">
                <a16:creationId xmlns:a16="http://schemas.microsoft.com/office/drawing/2014/main" id="{A7A3E410-5473-48EB-B814-6CACB08AD586}"/>
              </a:ext>
            </a:extLst>
          </p:cNvPr>
          <p:cNvSpPr>
            <a:spLocks noGrp="1"/>
          </p:cNvSpPr>
          <p:nvPr>
            <p:ph type="sldNum" sz="quarter" idx="12"/>
          </p:nvPr>
        </p:nvSpPr>
        <p:spPr/>
        <p:txBody>
          <a:bodyPr/>
          <a:lstStyle/>
          <a:p>
            <a:fld id="{A99D720A-4AD5-4DCF-885F-DE5297996123}" type="slidenum">
              <a:rPr kumimoji="1" lang="ja-JP" altLang="en-US" smtClean="0"/>
              <a:t>20</a:t>
            </a:fld>
            <a:endParaRPr kumimoji="1" lang="ja-JP" altLang="en-US"/>
          </a:p>
        </p:txBody>
      </p:sp>
    </p:spTree>
    <p:extLst>
      <p:ext uri="{BB962C8B-B14F-4D97-AF65-F5344CB8AC3E}">
        <p14:creationId xmlns:p14="http://schemas.microsoft.com/office/powerpoint/2010/main" val="26035022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12D82ED-3743-4FB4-9170-A794207BFAA7}"/>
              </a:ext>
            </a:extLst>
          </p:cNvPr>
          <p:cNvSpPr>
            <a:spLocks noGrp="1"/>
          </p:cNvSpPr>
          <p:nvPr>
            <p:ph type="title"/>
          </p:nvPr>
        </p:nvSpPr>
        <p:spPr>
          <a:xfrm>
            <a:off x="838200" y="365125"/>
            <a:ext cx="10515600" cy="1325563"/>
          </a:xfrm>
        </p:spPr>
        <p:txBody>
          <a:bodyPr/>
          <a:lstStyle/>
          <a:p>
            <a:r>
              <a:rPr kumimoji="1" lang="en-US" altLang="ja-JP" dirty="0" err="1">
                <a:latin typeface="+mj-ea"/>
              </a:rPr>
              <a:t>UTokyo</a:t>
            </a:r>
            <a:r>
              <a:rPr kumimoji="1" lang="en-US" altLang="ja-JP" dirty="0">
                <a:latin typeface="+mj-ea"/>
              </a:rPr>
              <a:t> </a:t>
            </a:r>
            <a:r>
              <a:rPr kumimoji="1" lang="en-US" altLang="ja-JP" dirty="0" err="1">
                <a:latin typeface="+mj-ea"/>
              </a:rPr>
              <a:t>WiFi</a:t>
            </a:r>
            <a:endParaRPr kumimoji="1" lang="ja-JP" altLang="en-US" dirty="0">
              <a:latin typeface="+mj-ea"/>
            </a:endParaRPr>
          </a:p>
        </p:txBody>
      </p:sp>
      <p:sp>
        <p:nvSpPr>
          <p:cNvPr id="7" name="日付プレースホルダー 6">
            <a:extLst>
              <a:ext uri="{FF2B5EF4-FFF2-40B4-BE49-F238E27FC236}">
                <a16:creationId xmlns:a16="http://schemas.microsoft.com/office/drawing/2014/main" id="{624B2D55-5AC5-4436-8555-66D1099E1E02}"/>
              </a:ext>
            </a:extLst>
          </p:cNvPr>
          <p:cNvSpPr>
            <a:spLocks noGrp="1"/>
          </p:cNvSpPr>
          <p:nvPr>
            <p:ph type="dt" sz="half" idx="10"/>
          </p:nvPr>
        </p:nvSpPr>
        <p:spPr/>
        <p:txBody>
          <a:bodyPr/>
          <a:lstStyle/>
          <a:p>
            <a:r>
              <a:rPr lang="en-US" altLang="ja-JP"/>
              <a:t>2022/3/16</a:t>
            </a:r>
            <a:endParaRPr lang="ja-JP" altLang="en-US"/>
          </a:p>
        </p:txBody>
      </p:sp>
      <p:sp>
        <p:nvSpPr>
          <p:cNvPr id="3" name="コンテンツ プレースホルダー 2">
            <a:extLst>
              <a:ext uri="{FF2B5EF4-FFF2-40B4-BE49-F238E27FC236}">
                <a16:creationId xmlns:a16="http://schemas.microsoft.com/office/drawing/2014/main" id="{8C809D06-4E16-4491-9FD7-BDAC1617DD60}"/>
              </a:ext>
            </a:extLst>
          </p:cNvPr>
          <p:cNvSpPr>
            <a:spLocks noGrp="1"/>
          </p:cNvSpPr>
          <p:nvPr>
            <p:ph idx="1"/>
          </p:nvPr>
        </p:nvSpPr>
        <p:spPr/>
        <p:txBody>
          <a:bodyPr>
            <a:normAutofit/>
          </a:bodyPr>
          <a:lstStyle/>
          <a:p>
            <a:r>
              <a:rPr kumimoji="1" lang="ja-JP" altLang="en-US" dirty="0"/>
              <a:t>学内で使える共通</a:t>
            </a:r>
            <a:r>
              <a:rPr kumimoji="1" lang="en-US" altLang="ja-JP" dirty="0" err="1"/>
              <a:t>WiFi</a:t>
            </a:r>
            <a:r>
              <a:rPr kumimoji="1" lang="ja-JP" altLang="en-US" dirty="0"/>
              <a:t>です。</a:t>
            </a:r>
            <a:endParaRPr kumimoji="1" lang="en-US" altLang="ja-JP" dirty="0"/>
          </a:p>
          <a:p>
            <a:pPr lvl="1"/>
            <a:r>
              <a:rPr lang="ja-JP" altLang="en-US" dirty="0"/>
              <a:t>ほとんどの教室には整備済みです。</a:t>
            </a:r>
            <a:endParaRPr lang="en-US" altLang="ja-JP" dirty="0"/>
          </a:p>
          <a:p>
            <a:pPr lvl="1"/>
            <a:r>
              <a:rPr lang="en-US" altLang="ja-JP" dirty="0"/>
              <a:t>2016</a:t>
            </a:r>
            <a:r>
              <a:rPr lang="ja-JP" altLang="en-US" dirty="0"/>
              <a:t>年から教育用無線</a:t>
            </a:r>
            <a:r>
              <a:rPr lang="en-US" altLang="ja-JP" dirty="0"/>
              <a:t>LAN</a:t>
            </a:r>
            <a:r>
              <a:rPr lang="ja-JP" altLang="en-US" dirty="0"/>
              <a:t>として運営しています。</a:t>
            </a:r>
            <a:endParaRPr lang="en-US" altLang="ja-JP" dirty="0"/>
          </a:p>
          <a:p>
            <a:r>
              <a:rPr lang="en-US" altLang="ja-JP" dirty="0" err="1">
                <a:solidFill>
                  <a:srgbClr val="FFC000"/>
                </a:solidFill>
                <a:hlinkClick r:id="rId2">
                  <a:extLst>
                    <a:ext uri="{A12FA001-AC4F-418D-AE19-62706E023703}">
                      <ahyp:hlinkClr xmlns:ahyp="http://schemas.microsoft.com/office/drawing/2018/hyperlinkcolor" val="tx"/>
                    </a:ext>
                  </a:extLst>
                </a:hlinkClick>
              </a:rPr>
              <a:t>UTokyo</a:t>
            </a:r>
            <a:r>
              <a:rPr lang="en-US" altLang="ja-JP" dirty="0">
                <a:solidFill>
                  <a:srgbClr val="FFC000"/>
                </a:solidFill>
                <a:hlinkClick r:id="rId2">
                  <a:extLst>
                    <a:ext uri="{A12FA001-AC4F-418D-AE19-62706E023703}">
                      <ahyp:hlinkClr xmlns:ahyp="http://schemas.microsoft.com/office/drawing/2018/hyperlinkcolor" val="tx"/>
                    </a:ext>
                  </a:extLst>
                </a:hlinkClick>
              </a:rPr>
              <a:t> </a:t>
            </a:r>
            <a:r>
              <a:rPr lang="en-US" altLang="ja-JP" dirty="0" err="1">
                <a:solidFill>
                  <a:srgbClr val="FFC000"/>
                </a:solidFill>
                <a:hlinkClick r:id="rId2">
                  <a:extLst>
                    <a:ext uri="{A12FA001-AC4F-418D-AE19-62706E023703}">
                      <ahyp:hlinkClr xmlns:ahyp="http://schemas.microsoft.com/office/drawing/2018/hyperlinkcolor" val="tx"/>
                    </a:ext>
                  </a:extLst>
                </a:hlinkClick>
              </a:rPr>
              <a:t>WiFi</a:t>
            </a:r>
            <a:r>
              <a:rPr lang="ja-JP" altLang="en-US" dirty="0">
                <a:solidFill>
                  <a:srgbClr val="FFC000"/>
                </a:solidFill>
                <a:hlinkClick r:id="rId2">
                  <a:extLst>
                    <a:ext uri="{A12FA001-AC4F-418D-AE19-62706E023703}">
                      <ahyp:hlinkClr xmlns:ahyp="http://schemas.microsoft.com/office/drawing/2018/hyperlinkcolor" val="tx"/>
                    </a:ext>
                  </a:extLst>
                </a:hlinkClick>
              </a:rPr>
              <a:t>アカウント</a:t>
            </a:r>
            <a:endParaRPr lang="en-US" altLang="ja-JP" dirty="0">
              <a:solidFill>
                <a:srgbClr val="FFC000"/>
              </a:solidFill>
            </a:endParaRPr>
          </a:p>
          <a:p>
            <a:r>
              <a:rPr lang="ja-JP" altLang="en-US" dirty="0"/>
              <a:t>利用にあたって重要なポイント</a:t>
            </a:r>
            <a:endParaRPr lang="en-US" altLang="ja-JP" dirty="0"/>
          </a:p>
          <a:p>
            <a:pPr lvl="1"/>
            <a:r>
              <a:rPr lang="ja-JP" altLang="en-US" dirty="0"/>
              <a:t>学生は春、教職員は夏に「情報セキュリティ教育」が必須です。</a:t>
            </a:r>
            <a:endParaRPr lang="en-US" altLang="ja-JP" dirty="0"/>
          </a:p>
          <a:p>
            <a:pPr lvl="1"/>
            <a:r>
              <a:rPr lang="ja-JP" altLang="en-US" dirty="0"/>
              <a:t>半年ごとにアカウントの更新が必要です。</a:t>
            </a:r>
            <a:endParaRPr lang="en-US" altLang="ja-JP" dirty="0"/>
          </a:p>
          <a:p>
            <a:pPr lvl="1"/>
            <a:r>
              <a:rPr lang="ja-JP" altLang="en-US" dirty="0"/>
              <a:t>メールアドレスの登録が必須です。（学生は</a:t>
            </a:r>
            <a:r>
              <a:rPr lang="en-US" altLang="ja-JP" dirty="0"/>
              <a:t>UTAS,</a:t>
            </a:r>
            <a:r>
              <a:rPr lang="ja-JP" altLang="en-US" dirty="0"/>
              <a:t>教職員は人事情報システムに）</a:t>
            </a:r>
            <a:endParaRPr lang="en-US" altLang="ja-JP" dirty="0"/>
          </a:p>
          <a:p>
            <a:pPr lvl="1"/>
            <a:endParaRPr kumimoji="1" lang="ja-JP" altLang="en-US" dirty="0"/>
          </a:p>
        </p:txBody>
      </p:sp>
      <p:sp>
        <p:nvSpPr>
          <p:cNvPr id="8" name="フッター プレースホルダー 7">
            <a:extLst>
              <a:ext uri="{FF2B5EF4-FFF2-40B4-BE49-F238E27FC236}">
                <a16:creationId xmlns:a16="http://schemas.microsoft.com/office/drawing/2014/main" id="{295FDA29-3B99-4A7E-80BC-F633A257F6BE}"/>
              </a:ext>
            </a:extLst>
          </p:cNvPr>
          <p:cNvSpPr>
            <a:spLocks noGrp="1"/>
          </p:cNvSpPr>
          <p:nvPr>
            <p:ph type="ftr" sz="quarter" idx="11"/>
          </p:nvPr>
        </p:nvSpPr>
        <p:spPr/>
        <p:txBody>
          <a:bodyPr/>
          <a:lstStyle/>
          <a:p>
            <a:r>
              <a:rPr lang="ja-JP" altLang="en-US"/>
              <a:t>教育研究用</a:t>
            </a:r>
            <a:r>
              <a:rPr lang="en-US" altLang="ja-JP"/>
              <a:t>ICT</a:t>
            </a:r>
            <a:r>
              <a:rPr lang="ja-JP" altLang="en-US"/>
              <a:t>・オンライン会議ツールの説明会</a:t>
            </a:r>
            <a:endParaRPr lang="ja-JP" altLang="en-US" dirty="0"/>
          </a:p>
        </p:txBody>
      </p:sp>
      <p:sp>
        <p:nvSpPr>
          <p:cNvPr id="9" name="スライド番号プレースホルダー 8">
            <a:extLst>
              <a:ext uri="{FF2B5EF4-FFF2-40B4-BE49-F238E27FC236}">
                <a16:creationId xmlns:a16="http://schemas.microsoft.com/office/drawing/2014/main" id="{521D9E83-131D-4F47-BC38-1B7A1B287EFC}"/>
              </a:ext>
            </a:extLst>
          </p:cNvPr>
          <p:cNvSpPr>
            <a:spLocks noGrp="1"/>
          </p:cNvSpPr>
          <p:nvPr>
            <p:ph type="sldNum" sz="quarter" idx="12"/>
          </p:nvPr>
        </p:nvSpPr>
        <p:spPr/>
        <p:txBody>
          <a:bodyPr/>
          <a:lstStyle/>
          <a:p>
            <a:fld id="{A99D720A-4AD5-4DCF-885F-DE5297996123}" type="slidenum">
              <a:rPr lang="ja-JP" altLang="en-US" smtClean="0"/>
              <a:pPr/>
              <a:t>21</a:t>
            </a:fld>
            <a:endParaRPr lang="ja-JP" altLang="en-US"/>
          </a:p>
        </p:txBody>
      </p:sp>
    </p:spTree>
    <p:extLst>
      <p:ext uri="{BB962C8B-B14F-4D97-AF65-F5344CB8AC3E}">
        <p14:creationId xmlns:p14="http://schemas.microsoft.com/office/powerpoint/2010/main" val="31151379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12D82ED-3743-4FB4-9170-A794207BFAA7}"/>
              </a:ext>
            </a:extLst>
          </p:cNvPr>
          <p:cNvSpPr>
            <a:spLocks noGrp="1"/>
          </p:cNvSpPr>
          <p:nvPr>
            <p:ph type="title"/>
          </p:nvPr>
        </p:nvSpPr>
        <p:spPr>
          <a:xfrm>
            <a:off x="838200" y="365125"/>
            <a:ext cx="10515600" cy="1325563"/>
          </a:xfrm>
        </p:spPr>
        <p:txBody>
          <a:bodyPr/>
          <a:lstStyle/>
          <a:p>
            <a:r>
              <a:rPr lang="en-US" altLang="ja-JP" dirty="0" err="1">
                <a:latin typeface="+mj-ea"/>
              </a:rPr>
              <a:t>WiFi</a:t>
            </a:r>
            <a:r>
              <a:rPr lang="en-US" altLang="ja-JP" dirty="0">
                <a:latin typeface="+mj-ea"/>
              </a:rPr>
              <a:t> </a:t>
            </a:r>
            <a:r>
              <a:rPr lang="ja-JP" altLang="en-US" dirty="0">
                <a:latin typeface="+mj-ea"/>
              </a:rPr>
              <a:t>と </a:t>
            </a:r>
            <a:r>
              <a:rPr lang="en-US" altLang="ja-JP" dirty="0">
                <a:latin typeface="+mj-ea"/>
              </a:rPr>
              <a:t>BYOD(Bring Your Own Device)</a:t>
            </a:r>
            <a:endParaRPr kumimoji="1" lang="ja-JP" altLang="en-US" dirty="0">
              <a:latin typeface="+mj-ea"/>
            </a:endParaRPr>
          </a:p>
        </p:txBody>
      </p:sp>
      <p:sp>
        <p:nvSpPr>
          <p:cNvPr id="7" name="日付プレースホルダー 6">
            <a:extLst>
              <a:ext uri="{FF2B5EF4-FFF2-40B4-BE49-F238E27FC236}">
                <a16:creationId xmlns:a16="http://schemas.microsoft.com/office/drawing/2014/main" id="{31E8B902-C04D-4839-9019-D17D30A245C9}"/>
              </a:ext>
            </a:extLst>
          </p:cNvPr>
          <p:cNvSpPr>
            <a:spLocks noGrp="1"/>
          </p:cNvSpPr>
          <p:nvPr>
            <p:ph type="dt" sz="half" idx="10"/>
          </p:nvPr>
        </p:nvSpPr>
        <p:spPr/>
        <p:txBody>
          <a:bodyPr/>
          <a:lstStyle/>
          <a:p>
            <a:r>
              <a:rPr lang="en-US" altLang="ja-JP"/>
              <a:t>2022/3/16</a:t>
            </a:r>
            <a:endParaRPr lang="ja-JP" altLang="en-US"/>
          </a:p>
        </p:txBody>
      </p:sp>
      <p:sp>
        <p:nvSpPr>
          <p:cNvPr id="3" name="コンテンツ プレースホルダー 2">
            <a:extLst>
              <a:ext uri="{FF2B5EF4-FFF2-40B4-BE49-F238E27FC236}">
                <a16:creationId xmlns:a16="http://schemas.microsoft.com/office/drawing/2014/main" id="{8C809D06-4E16-4491-9FD7-BDAC1617DD60}"/>
              </a:ext>
            </a:extLst>
          </p:cNvPr>
          <p:cNvSpPr>
            <a:spLocks noGrp="1"/>
          </p:cNvSpPr>
          <p:nvPr>
            <p:ph idx="1"/>
          </p:nvPr>
        </p:nvSpPr>
        <p:spPr/>
        <p:txBody>
          <a:bodyPr>
            <a:normAutofit/>
          </a:bodyPr>
          <a:lstStyle/>
          <a:p>
            <a:r>
              <a:rPr kumimoji="1" lang="en-US" altLang="ja-JP" dirty="0"/>
              <a:t>2022</a:t>
            </a:r>
            <a:r>
              <a:rPr kumimoji="1" lang="ja-JP" altLang="en-US" dirty="0"/>
              <a:t>年度から学生はご自身の</a:t>
            </a:r>
            <a:r>
              <a:rPr kumimoji="1" lang="en-US" altLang="ja-JP" dirty="0"/>
              <a:t>PC</a:t>
            </a:r>
            <a:r>
              <a:rPr kumimoji="1" lang="ja-JP" altLang="en-US" dirty="0"/>
              <a:t>を用意し持ってきてくださいと通知しています。</a:t>
            </a:r>
            <a:endParaRPr kumimoji="1" lang="en-US" altLang="ja-JP" dirty="0"/>
          </a:p>
          <a:p>
            <a:pPr lvl="1"/>
            <a:r>
              <a:rPr lang="en-US" altLang="ja-JP" dirty="0">
                <a:solidFill>
                  <a:srgbClr val="FFC000"/>
                </a:solidFill>
                <a:hlinkClick r:id="rId2">
                  <a:extLst>
                    <a:ext uri="{A12FA001-AC4F-418D-AE19-62706E023703}">
                      <ahyp:hlinkClr xmlns:ahyp="http://schemas.microsoft.com/office/drawing/2018/hyperlinkcolor" val="tx"/>
                    </a:ext>
                  </a:extLst>
                </a:hlinkClick>
              </a:rPr>
              <a:t>https://utelecon.adm.u-tokyo.ac.jp/notice/byod</a:t>
            </a:r>
            <a:endParaRPr lang="en-US" altLang="ja-JP" dirty="0">
              <a:solidFill>
                <a:srgbClr val="FFC000"/>
              </a:solidFill>
            </a:endParaRPr>
          </a:p>
          <a:p>
            <a:r>
              <a:rPr lang="ja-JP" altLang="en-US" dirty="0"/>
              <a:t>教室には定員</a:t>
            </a:r>
            <a:r>
              <a:rPr lang="en-US" altLang="ja-JP" dirty="0"/>
              <a:t>50</a:t>
            </a:r>
            <a:r>
              <a:rPr lang="ja-JP" altLang="en-US" dirty="0"/>
              <a:t>人につき</a:t>
            </a:r>
            <a:r>
              <a:rPr lang="en-US" altLang="ja-JP" dirty="0"/>
              <a:t>1</a:t>
            </a:r>
            <a:r>
              <a:rPr lang="ja-JP" altLang="en-US" dirty="0"/>
              <a:t>台の基地局を整備しています。</a:t>
            </a:r>
            <a:endParaRPr lang="en-US" altLang="ja-JP" dirty="0"/>
          </a:p>
          <a:p>
            <a:pPr lvl="1"/>
            <a:r>
              <a:rPr kumimoji="1" lang="ja-JP" altLang="en-US" dirty="0"/>
              <a:t>ただし、</a:t>
            </a:r>
            <a:r>
              <a:rPr kumimoji="1" lang="en-US" altLang="ja-JP" dirty="0"/>
              <a:t>50</a:t>
            </a:r>
            <a:r>
              <a:rPr kumimoji="1" lang="ja-JP" altLang="en-US" dirty="0"/>
              <a:t>人が全員</a:t>
            </a:r>
            <a:r>
              <a:rPr lang="ja-JP" altLang="en-US" dirty="0"/>
              <a:t>カメラオンの映像を送受信するような使い方は困難です。</a:t>
            </a:r>
            <a:endParaRPr lang="en-US" altLang="ja-JP" dirty="0"/>
          </a:p>
          <a:p>
            <a:r>
              <a:rPr kumimoji="1" lang="ja-JP" altLang="en-US" dirty="0"/>
              <a:t>教室で</a:t>
            </a:r>
            <a:r>
              <a:rPr kumimoji="1" lang="en-US" altLang="ja-JP" dirty="0"/>
              <a:t>PC</a:t>
            </a:r>
            <a:r>
              <a:rPr kumimoji="1" lang="ja-JP" altLang="en-US" dirty="0"/>
              <a:t>を利用する授業</a:t>
            </a:r>
            <a:r>
              <a:rPr lang="ja-JP" altLang="en-US" dirty="0"/>
              <a:t>活用してください。</a:t>
            </a:r>
            <a:endParaRPr lang="en-US" altLang="ja-JP" dirty="0"/>
          </a:p>
          <a:p>
            <a:pPr lvl="1"/>
            <a:r>
              <a:rPr kumimoji="1" lang="en-US" altLang="ja-JP" dirty="0"/>
              <a:t>ITC-LMS</a:t>
            </a:r>
            <a:r>
              <a:rPr kumimoji="1" lang="ja-JP" altLang="en-US" dirty="0"/>
              <a:t>での資料配布</a:t>
            </a:r>
            <a:endParaRPr kumimoji="1" lang="en-US" altLang="ja-JP" dirty="0"/>
          </a:p>
          <a:p>
            <a:pPr lvl="1"/>
            <a:r>
              <a:rPr kumimoji="1" lang="en-US" altLang="ja-JP" dirty="0"/>
              <a:t>Zoom</a:t>
            </a:r>
            <a:r>
              <a:rPr kumimoji="1" lang="ja-JP" altLang="en-US" dirty="0"/>
              <a:t>で資料提示（カメラオフなどの使い方では問題ありません。）</a:t>
            </a:r>
            <a:endParaRPr kumimoji="1" lang="en-US" altLang="ja-JP" dirty="0"/>
          </a:p>
          <a:p>
            <a:r>
              <a:rPr lang="en-US" altLang="ja-JP" dirty="0"/>
              <a:t>2023</a:t>
            </a:r>
            <a:r>
              <a:rPr lang="ja-JP" altLang="en-US" dirty="0"/>
              <a:t>年春までに、</a:t>
            </a:r>
            <a:r>
              <a:rPr lang="en-US" altLang="ja-JP" dirty="0" err="1"/>
              <a:t>UTokyo</a:t>
            </a:r>
            <a:r>
              <a:rPr lang="en-US" altLang="ja-JP" dirty="0"/>
              <a:t> </a:t>
            </a:r>
            <a:r>
              <a:rPr lang="en-US" altLang="ja-JP" dirty="0" err="1"/>
              <a:t>WiFi</a:t>
            </a:r>
            <a:r>
              <a:rPr lang="en-US" altLang="ja-JP" dirty="0"/>
              <a:t> </a:t>
            </a:r>
            <a:r>
              <a:rPr lang="ja-JP" altLang="en-US" dirty="0"/>
              <a:t>のキャンパス全域整備を進めます。</a:t>
            </a:r>
            <a:endParaRPr kumimoji="1" lang="en-US" altLang="ja-JP" dirty="0"/>
          </a:p>
          <a:p>
            <a:pPr lvl="1"/>
            <a:endParaRPr kumimoji="1" lang="ja-JP" altLang="en-US" dirty="0"/>
          </a:p>
        </p:txBody>
      </p:sp>
      <p:sp>
        <p:nvSpPr>
          <p:cNvPr id="8" name="フッター プレースホルダー 7">
            <a:extLst>
              <a:ext uri="{FF2B5EF4-FFF2-40B4-BE49-F238E27FC236}">
                <a16:creationId xmlns:a16="http://schemas.microsoft.com/office/drawing/2014/main" id="{D36C32B5-8892-44A6-A93E-E228AD753460}"/>
              </a:ext>
            </a:extLst>
          </p:cNvPr>
          <p:cNvSpPr>
            <a:spLocks noGrp="1"/>
          </p:cNvSpPr>
          <p:nvPr>
            <p:ph type="ftr" sz="quarter" idx="11"/>
          </p:nvPr>
        </p:nvSpPr>
        <p:spPr/>
        <p:txBody>
          <a:bodyPr/>
          <a:lstStyle/>
          <a:p>
            <a:r>
              <a:rPr lang="ja-JP" altLang="en-US"/>
              <a:t>教育研究用</a:t>
            </a:r>
            <a:r>
              <a:rPr lang="en-US" altLang="ja-JP"/>
              <a:t>ICT</a:t>
            </a:r>
            <a:r>
              <a:rPr lang="ja-JP" altLang="en-US"/>
              <a:t>・オンライン会議ツールの説明会</a:t>
            </a:r>
            <a:endParaRPr lang="ja-JP" altLang="en-US" dirty="0"/>
          </a:p>
        </p:txBody>
      </p:sp>
      <p:sp>
        <p:nvSpPr>
          <p:cNvPr id="9" name="スライド番号プレースホルダー 8">
            <a:extLst>
              <a:ext uri="{FF2B5EF4-FFF2-40B4-BE49-F238E27FC236}">
                <a16:creationId xmlns:a16="http://schemas.microsoft.com/office/drawing/2014/main" id="{8F95D32E-74C2-4441-A329-C6391877DC30}"/>
              </a:ext>
            </a:extLst>
          </p:cNvPr>
          <p:cNvSpPr>
            <a:spLocks noGrp="1"/>
          </p:cNvSpPr>
          <p:nvPr>
            <p:ph type="sldNum" sz="quarter" idx="12"/>
          </p:nvPr>
        </p:nvSpPr>
        <p:spPr/>
        <p:txBody>
          <a:bodyPr/>
          <a:lstStyle/>
          <a:p>
            <a:fld id="{A99D720A-4AD5-4DCF-885F-DE5297996123}" type="slidenum">
              <a:rPr lang="ja-JP" altLang="en-US" smtClean="0"/>
              <a:pPr/>
              <a:t>22</a:t>
            </a:fld>
            <a:endParaRPr lang="ja-JP" altLang="en-US"/>
          </a:p>
        </p:txBody>
      </p:sp>
    </p:spTree>
    <p:extLst>
      <p:ext uri="{BB962C8B-B14F-4D97-AF65-F5344CB8AC3E}">
        <p14:creationId xmlns:p14="http://schemas.microsoft.com/office/powerpoint/2010/main" val="12698617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26D33F1-35F4-49D0-BADA-531D0EB1A39C}"/>
              </a:ext>
            </a:extLst>
          </p:cNvPr>
          <p:cNvSpPr>
            <a:spLocks noGrp="1"/>
          </p:cNvSpPr>
          <p:nvPr>
            <p:ph type="title"/>
          </p:nvPr>
        </p:nvSpPr>
        <p:spPr/>
        <p:txBody>
          <a:bodyPr/>
          <a:lstStyle/>
          <a:p>
            <a:r>
              <a:rPr lang="ja-JP" altLang="en-US" dirty="0">
                <a:latin typeface="+mj-ea"/>
              </a:rPr>
              <a:t>参考資料</a:t>
            </a:r>
            <a:endParaRPr kumimoji="1" lang="ja-JP" altLang="en-US" dirty="0"/>
          </a:p>
        </p:txBody>
      </p:sp>
      <p:sp>
        <p:nvSpPr>
          <p:cNvPr id="3" name="コンテンツ プレースホルダー 2">
            <a:extLst>
              <a:ext uri="{FF2B5EF4-FFF2-40B4-BE49-F238E27FC236}">
                <a16:creationId xmlns:a16="http://schemas.microsoft.com/office/drawing/2014/main" id="{EC46EF54-D975-4E7A-B532-86340981A3B5}"/>
              </a:ext>
            </a:extLst>
          </p:cNvPr>
          <p:cNvSpPr>
            <a:spLocks noGrp="1"/>
          </p:cNvSpPr>
          <p:nvPr>
            <p:ph type="body" idx="1"/>
          </p:nvPr>
        </p:nvSpPr>
        <p:spPr/>
        <p:txBody>
          <a:bodyPr>
            <a:normAutofit/>
          </a:bodyPr>
          <a:lstStyle/>
          <a:p>
            <a:pPr marL="0" indent="0">
              <a:buNone/>
            </a:pPr>
            <a:endParaRPr kumimoji="1" lang="ja-JP" altLang="en-US" dirty="0"/>
          </a:p>
        </p:txBody>
      </p:sp>
      <p:sp>
        <p:nvSpPr>
          <p:cNvPr id="7" name="日付プレースホルダー 6">
            <a:extLst>
              <a:ext uri="{FF2B5EF4-FFF2-40B4-BE49-F238E27FC236}">
                <a16:creationId xmlns:a16="http://schemas.microsoft.com/office/drawing/2014/main" id="{3DF6BCE9-E789-4B25-86E2-D806C877D85D}"/>
              </a:ext>
            </a:extLst>
          </p:cNvPr>
          <p:cNvSpPr>
            <a:spLocks noGrp="1"/>
          </p:cNvSpPr>
          <p:nvPr>
            <p:ph type="dt" sz="half" idx="10"/>
          </p:nvPr>
        </p:nvSpPr>
        <p:spPr/>
        <p:txBody>
          <a:bodyPr/>
          <a:lstStyle/>
          <a:p>
            <a:r>
              <a:rPr kumimoji="1" lang="en-US" altLang="ja-JP"/>
              <a:t>2022/3/16</a:t>
            </a:r>
            <a:endParaRPr kumimoji="1" lang="ja-JP" altLang="en-US"/>
          </a:p>
        </p:txBody>
      </p:sp>
      <p:sp>
        <p:nvSpPr>
          <p:cNvPr id="8" name="フッター プレースホルダー 7">
            <a:extLst>
              <a:ext uri="{FF2B5EF4-FFF2-40B4-BE49-F238E27FC236}">
                <a16:creationId xmlns:a16="http://schemas.microsoft.com/office/drawing/2014/main" id="{7B698460-68DD-4802-AA29-A4D021832937}"/>
              </a:ext>
            </a:extLst>
          </p:cNvPr>
          <p:cNvSpPr>
            <a:spLocks noGrp="1"/>
          </p:cNvSpPr>
          <p:nvPr>
            <p:ph type="ftr" sz="quarter" idx="11"/>
          </p:nvPr>
        </p:nvSpPr>
        <p:spPr/>
        <p:txBody>
          <a:bodyPr/>
          <a:lstStyle/>
          <a:p>
            <a:r>
              <a:rPr kumimoji="1" lang="ja-JP" altLang="en-US"/>
              <a:t>教育研究用</a:t>
            </a:r>
            <a:r>
              <a:rPr kumimoji="1" lang="en-US" altLang="ja-JP"/>
              <a:t>ICT</a:t>
            </a:r>
            <a:r>
              <a:rPr kumimoji="1" lang="ja-JP" altLang="en-US"/>
              <a:t>・オンライン会議ツールの説明会</a:t>
            </a:r>
            <a:endParaRPr kumimoji="1" lang="ja-JP" altLang="en-US" dirty="0"/>
          </a:p>
        </p:txBody>
      </p:sp>
      <p:sp>
        <p:nvSpPr>
          <p:cNvPr id="9" name="スライド番号プレースホルダー 8">
            <a:extLst>
              <a:ext uri="{FF2B5EF4-FFF2-40B4-BE49-F238E27FC236}">
                <a16:creationId xmlns:a16="http://schemas.microsoft.com/office/drawing/2014/main" id="{5F01D6AE-FD03-4E82-8A06-1544519EB7A5}"/>
              </a:ext>
            </a:extLst>
          </p:cNvPr>
          <p:cNvSpPr>
            <a:spLocks noGrp="1"/>
          </p:cNvSpPr>
          <p:nvPr>
            <p:ph type="sldNum" sz="quarter" idx="12"/>
          </p:nvPr>
        </p:nvSpPr>
        <p:spPr/>
        <p:txBody>
          <a:bodyPr/>
          <a:lstStyle/>
          <a:p>
            <a:fld id="{A99D720A-4AD5-4DCF-885F-DE5297996123}" type="slidenum">
              <a:rPr kumimoji="1" lang="ja-JP" altLang="en-US" smtClean="0"/>
              <a:t>23</a:t>
            </a:fld>
            <a:endParaRPr kumimoji="1" lang="ja-JP" altLang="en-US"/>
          </a:p>
        </p:txBody>
      </p:sp>
    </p:spTree>
    <p:extLst>
      <p:ext uri="{BB962C8B-B14F-4D97-AF65-F5344CB8AC3E}">
        <p14:creationId xmlns:p14="http://schemas.microsoft.com/office/powerpoint/2010/main" val="3613360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26D33F1-35F4-49D0-BADA-531D0EB1A39C}"/>
              </a:ext>
            </a:extLst>
          </p:cNvPr>
          <p:cNvSpPr>
            <a:spLocks noGrp="1"/>
          </p:cNvSpPr>
          <p:nvPr>
            <p:ph type="title"/>
          </p:nvPr>
        </p:nvSpPr>
        <p:spPr>
          <a:xfrm>
            <a:off x="838200" y="365125"/>
            <a:ext cx="10515600" cy="1325563"/>
          </a:xfrm>
        </p:spPr>
        <p:txBody>
          <a:bodyPr/>
          <a:lstStyle/>
          <a:p>
            <a:r>
              <a:rPr kumimoji="1" lang="en-US" altLang="ja-JP" err="1">
                <a:latin typeface="+mj-ea"/>
              </a:rPr>
              <a:t>UTokyo</a:t>
            </a:r>
            <a:r>
              <a:rPr kumimoji="1" lang="en-US" altLang="ja-JP">
                <a:latin typeface="+mj-ea"/>
              </a:rPr>
              <a:t> Account </a:t>
            </a:r>
            <a:r>
              <a:rPr kumimoji="1" lang="ja-JP" altLang="en-US"/>
              <a:t>の機能</a:t>
            </a:r>
          </a:p>
        </p:txBody>
      </p:sp>
      <p:sp>
        <p:nvSpPr>
          <p:cNvPr id="7" name="日付プレースホルダー 6">
            <a:extLst>
              <a:ext uri="{FF2B5EF4-FFF2-40B4-BE49-F238E27FC236}">
                <a16:creationId xmlns:a16="http://schemas.microsoft.com/office/drawing/2014/main" id="{B1001582-F062-46B4-970E-9E00F77192E4}"/>
              </a:ext>
            </a:extLst>
          </p:cNvPr>
          <p:cNvSpPr>
            <a:spLocks noGrp="1"/>
          </p:cNvSpPr>
          <p:nvPr>
            <p:ph type="dt" sz="half" idx="10"/>
          </p:nvPr>
        </p:nvSpPr>
        <p:spPr/>
        <p:txBody>
          <a:bodyPr/>
          <a:lstStyle/>
          <a:p>
            <a:r>
              <a:rPr lang="en-US" altLang="ja-JP"/>
              <a:t>2022/3/16</a:t>
            </a:r>
            <a:endParaRPr lang="ja-JP" altLang="en-US"/>
          </a:p>
        </p:txBody>
      </p:sp>
      <p:sp>
        <p:nvSpPr>
          <p:cNvPr id="3" name="コンテンツ プレースホルダー 2">
            <a:extLst>
              <a:ext uri="{FF2B5EF4-FFF2-40B4-BE49-F238E27FC236}">
                <a16:creationId xmlns:a16="http://schemas.microsoft.com/office/drawing/2014/main" id="{EC46EF54-D975-4E7A-B532-86340981A3B5}"/>
              </a:ext>
            </a:extLst>
          </p:cNvPr>
          <p:cNvSpPr>
            <a:spLocks noGrp="1"/>
          </p:cNvSpPr>
          <p:nvPr>
            <p:ph idx="1"/>
          </p:nvPr>
        </p:nvSpPr>
        <p:spPr/>
        <p:txBody>
          <a:bodyPr/>
          <a:lstStyle/>
          <a:p>
            <a:pPr marL="0" indent="0">
              <a:buNone/>
            </a:pPr>
            <a:r>
              <a:rPr kumimoji="1" lang="en-US" altLang="ja-JP" sz="3600" b="1">
                <a:solidFill>
                  <a:srgbClr val="FFC000"/>
                </a:solidFill>
              </a:rPr>
              <a:t>SSO(</a:t>
            </a:r>
            <a:r>
              <a:rPr kumimoji="1" lang="ja-JP" altLang="en-US" sz="3600" b="1">
                <a:solidFill>
                  <a:srgbClr val="FFC000"/>
                </a:solidFill>
              </a:rPr>
              <a:t>シングルサインオン</a:t>
            </a:r>
            <a:r>
              <a:rPr kumimoji="1" lang="en-US" altLang="ja-JP" sz="3600" b="1">
                <a:solidFill>
                  <a:srgbClr val="FFC000"/>
                </a:solidFill>
              </a:rPr>
              <a:t>)</a:t>
            </a:r>
          </a:p>
          <a:p>
            <a:r>
              <a:rPr lang="ja-JP" altLang="en-US"/>
              <a:t>現在のサービス利用ではブラウザを用います。</a:t>
            </a:r>
            <a:endParaRPr lang="en-US" altLang="ja-JP"/>
          </a:p>
          <a:p>
            <a:r>
              <a:rPr kumimoji="1" lang="ja-JP" altLang="en-US"/>
              <a:t>最初に一度だけサインインするだけでシステムを利用することができます。</a:t>
            </a:r>
            <a:endParaRPr kumimoji="1" lang="en-US" altLang="ja-JP"/>
          </a:p>
          <a:p>
            <a:r>
              <a:rPr lang="ja-JP" altLang="en-US"/>
              <a:t>上手に使うと一つの</a:t>
            </a:r>
            <a:r>
              <a:rPr lang="en-US" altLang="ja-JP"/>
              <a:t>PC</a:t>
            </a:r>
            <a:r>
              <a:rPr lang="ja-JP" altLang="en-US"/>
              <a:t>・デバイスなどで</a:t>
            </a:r>
            <a:r>
              <a:rPr lang="en-US" altLang="ja-JP" b="1">
                <a:solidFill>
                  <a:schemeClr val="accent2">
                    <a:lumMod val="60000"/>
                    <a:lumOff val="40000"/>
                  </a:schemeClr>
                </a:solidFill>
              </a:rPr>
              <a:t>24</a:t>
            </a:r>
            <a:r>
              <a:rPr lang="ja-JP" altLang="en-US" b="1">
                <a:solidFill>
                  <a:schemeClr val="accent2">
                    <a:lumMod val="60000"/>
                    <a:lumOff val="40000"/>
                  </a:schemeClr>
                </a:solidFill>
              </a:rPr>
              <a:t>時間に</a:t>
            </a:r>
            <a:r>
              <a:rPr lang="en-US" altLang="ja-JP" b="1">
                <a:solidFill>
                  <a:schemeClr val="accent2">
                    <a:lumMod val="60000"/>
                    <a:lumOff val="40000"/>
                  </a:schemeClr>
                </a:solidFill>
              </a:rPr>
              <a:t>1</a:t>
            </a:r>
            <a:r>
              <a:rPr lang="ja-JP" altLang="en-US" b="1">
                <a:solidFill>
                  <a:schemeClr val="accent2">
                    <a:lumMod val="60000"/>
                    <a:lumOff val="40000"/>
                  </a:schemeClr>
                </a:solidFill>
              </a:rPr>
              <a:t>度</a:t>
            </a:r>
            <a:r>
              <a:rPr lang="ja-JP" altLang="en-US"/>
              <a:t>だけサインインが必要です。</a:t>
            </a:r>
            <a:endParaRPr lang="en-US" altLang="ja-JP"/>
          </a:p>
          <a:p>
            <a:r>
              <a:rPr kumimoji="1" lang="ja-JP" altLang="en-US"/>
              <a:t>ブラウザを</a:t>
            </a:r>
            <a:r>
              <a:rPr kumimoji="1" lang="ja-JP" altLang="en-US">
                <a:solidFill>
                  <a:schemeClr val="accent2">
                    <a:lumMod val="60000"/>
                    <a:lumOff val="40000"/>
                  </a:schemeClr>
                </a:solidFill>
              </a:rPr>
              <a:t>完全に閉じてしまわない</a:t>
            </a:r>
            <a:r>
              <a:rPr kumimoji="1" lang="ja-JP" altLang="en-US"/>
              <a:t>ことが重要です。</a:t>
            </a:r>
          </a:p>
        </p:txBody>
      </p:sp>
      <p:sp>
        <p:nvSpPr>
          <p:cNvPr id="8" name="フッター プレースホルダー 7">
            <a:extLst>
              <a:ext uri="{FF2B5EF4-FFF2-40B4-BE49-F238E27FC236}">
                <a16:creationId xmlns:a16="http://schemas.microsoft.com/office/drawing/2014/main" id="{57391AF7-E0C3-473F-8C6F-31DC5CF48E6A}"/>
              </a:ext>
            </a:extLst>
          </p:cNvPr>
          <p:cNvSpPr>
            <a:spLocks noGrp="1"/>
          </p:cNvSpPr>
          <p:nvPr>
            <p:ph type="ftr" sz="quarter" idx="11"/>
          </p:nvPr>
        </p:nvSpPr>
        <p:spPr/>
        <p:txBody>
          <a:bodyPr/>
          <a:lstStyle/>
          <a:p>
            <a:r>
              <a:rPr lang="ja-JP" altLang="en-US"/>
              <a:t>教育研究用</a:t>
            </a:r>
            <a:r>
              <a:rPr lang="en-US" altLang="ja-JP"/>
              <a:t>ICT</a:t>
            </a:r>
            <a:r>
              <a:rPr lang="ja-JP" altLang="en-US"/>
              <a:t>・オンライン会議ツールの説明会</a:t>
            </a:r>
            <a:endParaRPr lang="ja-JP" altLang="en-US" dirty="0"/>
          </a:p>
        </p:txBody>
      </p:sp>
      <p:sp>
        <p:nvSpPr>
          <p:cNvPr id="9" name="スライド番号プレースホルダー 8">
            <a:extLst>
              <a:ext uri="{FF2B5EF4-FFF2-40B4-BE49-F238E27FC236}">
                <a16:creationId xmlns:a16="http://schemas.microsoft.com/office/drawing/2014/main" id="{05C7F97E-130B-45B4-93FF-3D4BC8D666F9}"/>
              </a:ext>
            </a:extLst>
          </p:cNvPr>
          <p:cNvSpPr>
            <a:spLocks noGrp="1"/>
          </p:cNvSpPr>
          <p:nvPr>
            <p:ph type="sldNum" sz="quarter" idx="12"/>
          </p:nvPr>
        </p:nvSpPr>
        <p:spPr/>
        <p:txBody>
          <a:bodyPr/>
          <a:lstStyle/>
          <a:p>
            <a:fld id="{A99D720A-4AD5-4DCF-885F-DE5297996123}" type="slidenum">
              <a:rPr lang="ja-JP" altLang="en-US" smtClean="0"/>
              <a:pPr/>
              <a:t>24</a:t>
            </a:fld>
            <a:endParaRPr lang="ja-JP" altLang="en-US"/>
          </a:p>
        </p:txBody>
      </p:sp>
    </p:spTree>
    <p:extLst>
      <p:ext uri="{BB962C8B-B14F-4D97-AF65-F5344CB8AC3E}">
        <p14:creationId xmlns:p14="http://schemas.microsoft.com/office/powerpoint/2010/main" val="3231002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BA7C91B-D790-41F9-9DEF-4BC9DAD15164}"/>
              </a:ext>
            </a:extLst>
          </p:cNvPr>
          <p:cNvSpPr>
            <a:spLocks noGrp="1"/>
          </p:cNvSpPr>
          <p:nvPr>
            <p:ph type="title"/>
          </p:nvPr>
        </p:nvSpPr>
        <p:spPr>
          <a:xfrm>
            <a:off x="838200" y="365125"/>
            <a:ext cx="10515600" cy="1325563"/>
          </a:xfrm>
        </p:spPr>
        <p:txBody>
          <a:bodyPr/>
          <a:lstStyle/>
          <a:p>
            <a:r>
              <a:rPr kumimoji="1" lang="en-US" altLang="ja-JP" err="1">
                <a:latin typeface="+mj-ea"/>
              </a:rPr>
              <a:t>UTokyo</a:t>
            </a:r>
            <a:r>
              <a:rPr kumimoji="1" lang="en-US" altLang="ja-JP">
                <a:latin typeface="+mj-ea"/>
              </a:rPr>
              <a:t> Account</a:t>
            </a:r>
            <a:r>
              <a:rPr lang="ja-JP" altLang="en-US">
                <a:latin typeface="+mj-ea"/>
              </a:rPr>
              <a:t>の</a:t>
            </a:r>
            <a:r>
              <a:rPr lang="en-US" altLang="ja-JP">
                <a:latin typeface="+mj-ea"/>
              </a:rPr>
              <a:t>SSO</a:t>
            </a:r>
            <a:endParaRPr kumimoji="1" lang="ja-JP" altLang="en-US">
              <a:latin typeface="+mj-ea"/>
            </a:endParaRPr>
          </a:p>
        </p:txBody>
      </p:sp>
      <p:sp>
        <p:nvSpPr>
          <p:cNvPr id="3" name="コンテンツ プレースホルダー 2">
            <a:extLst>
              <a:ext uri="{FF2B5EF4-FFF2-40B4-BE49-F238E27FC236}">
                <a16:creationId xmlns:a16="http://schemas.microsoft.com/office/drawing/2014/main" id="{1CF4944F-4021-43DB-9991-132A6BD4F998}"/>
              </a:ext>
            </a:extLst>
          </p:cNvPr>
          <p:cNvSpPr>
            <a:spLocks noGrp="1"/>
          </p:cNvSpPr>
          <p:nvPr>
            <p:ph idx="1"/>
          </p:nvPr>
        </p:nvSpPr>
        <p:spPr/>
        <p:txBody>
          <a:bodyPr/>
          <a:lstStyle/>
          <a:p>
            <a:r>
              <a:rPr kumimoji="1" lang="en-US" altLang="ja-JP"/>
              <a:t>1</a:t>
            </a:r>
            <a:r>
              <a:rPr kumimoji="1" lang="ja-JP" altLang="en-US"/>
              <a:t>回のサインインで大学のシステムが</a:t>
            </a:r>
            <a:endParaRPr kumimoji="1" lang="en-US" altLang="ja-JP"/>
          </a:p>
          <a:p>
            <a:r>
              <a:rPr kumimoji="1" lang="ja-JP" altLang="en-US"/>
              <a:t>連携して使えます。</a:t>
            </a:r>
          </a:p>
        </p:txBody>
      </p:sp>
      <p:sp>
        <p:nvSpPr>
          <p:cNvPr id="7" name="テキスト ボックス 6">
            <a:extLst>
              <a:ext uri="{FF2B5EF4-FFF2-40B4-BE49-F238E27FC236}">
                <a16:creationId xmlns:a16="http://schemas.microsoft.com/office/drawing/2014/main" id="{A951756B-60C8-433C-A259-29A4E0943477}"/>
              </a:ext>
            </a:extLst>
          </p:cNvPr>
          <p:cNvSpPr txBox="1"/>
          <p:nvPr/>
        </p:nvSpPr>
        <p:spPr>
          <a:xfrm>
            <a:off x="838200" y="3042296"/>
            <a:ext cx="4594912" cy="369332"/>
          </a:xfrm>
          <a:prstGeom prst="rect">
            <a:avLst/>
          </a:prstGeom>
          <a:noFill/>
        </p:spPr>
        <p:txBody>
          <a:bodyPr wrap="none" rtlCol="0">
            <a:spAutoFit/>
          </a:bodyPr>
          <a:lstStyle/>
          <a:p>
            <a:r>
              <a:rPr kumimoji="1" lang="en-US" altLang="ja-JP">
                <a:solidFill>
                  <a:schemeClr val="bg1"/>
                </a:solidFill>
              </a:rPr>
              <a:t>https://login.adm.u-tokyo.ac.jp/utokyoaccount</a:t>
            </a:r>
            <a:endParaRPr kumimoji="1" lang="ja-JP" altLang="en-US">
              <a:solidFill>
                <a:schemeClr val="bg1"/>
              </a:solidFill>
            </a:endParaRPr>
          </a:p>
        </p:txBody>
      </p:sp>
      <p:pic>
        <p:nvPicPr>
          <p:cNvPr id="9" name="図 8">
            <a:extLst>
              <a:ext uri="{FF2B5EF4-FFF2-40B4-BE49-F238E27FC236}">
                <a16:creationId xmlns:a16="http://schemas.microsoft.com/office/drawing/2014/main" id="{F2E7BC3A-1F36-4814-83BC-8BCF0558308F}"/>
              </a:ext>
            </a:extLst>
          </p:cNvPr>
          <p:cNvPicPr>
            <a:picLocks noChangeAspect="1"/>
          </p:cNvPicPr>
          <p:nvPr/>
        </p:nvPicPr>
        <p:blipFill>
          <a:blip r:embed="rId2"/>
          <a:stretch>
            <a:fillRect/>
          </a:stretch>
        </p:blipFill>
        <p:spPr>
          <a:xfrm>
            <a:off x="1017861" y="3945933"/>
            <a:ext cx="2744385" cy="2320724"/>
          </a:xfrm>
          <a:prstGeom prst="rect">
            <a:avLst/>
          </a:prstGeom>
        </p:spPr>
      </p:pic>
      <p:pic>
        <p:nvPicPr>
          <p:cNvPr id="10" name="図 9">
            <a:extLst>
              <a:ext uri="{FF2B5EF4-FFF2-40B4-BE49-F238E27FC236}">
                <a16:creationId xmlns:a16="http://schemas.microsoft.com/office/drawing/2014/main" id="{317AEB49-D3F7-4D87-9DDA-CCCE97D99B7F}"/>
              </a:ext>
            </a:extLst>
          </p:cNvPr>
          <p:cNvPicPr>
            <a:picLocks noChangeAspect="1"/>
          </p:cNvPicPr>
          <p:nvPr/>
        </p:nvPicPr>
        <p:blipFill>
          <a:blip r:embed="rId3"/>
          <a:stretch>
            <a:fillRect/>
          </a:stretch>
        </p:blipFill>
        <p:spPr>
          <a:xfrm>
            <a:off x="4542707" y="3909610"/>
            <a:ext cx="3106586" cy="2267353"/>
          </a:xfrm>
          <a:prstGeom prst="rect">
            <a:avLst/>
          </a:prstGeom>
        </p:spPr>
      </p:pic>
      <p:pic>
        <p:nvPicPr>
          <p:cNvPr id="12" name="図 11">
            <a:extLst>
              <a:ext uri="{FF2B5EF4-FFF2-40B4-BE49-F238E27FC236}">
                <a16:creationId xmlns:a16="http://schemas.microsoft.com/office/drawing/2014/main" id="{DA3BC79C-6BE9-4157-A457-1DB61821ACB0}"/>
              </a:ext>
            </a:extLst>
          </p:cNvPr>
          <p:cNvPicPr>
            <a:picLocks noChangeAspect="1"/>
          </p:cNvPicPr>
          <p:nvPr/>
        </p:nvPicPr>
        <p:blipFill>
          <a:blip r:embed="rId4"/>
          <a:stretch>
            <a:fillRect/>
          </a:stretch>
        </p:blipFill>
        <p:spPr>
          <a:xfrm>
            <a:off x="8346277" y="2795010"/>
            <a:ext cx="1675437" cy="1344246"/>
          </a:xfrm>
          <a:prstGeom prst="rect">
            <a:avLst/>
          </a:prstGeom>
        </p:spPr>
      </p:pic>
      <p:pic>
        <p:nvPicPr>
          <p:cNvPr id="14" name="図 13">
            <a:extLst>
              <a:ext uri="{FF2B5EF4-FFF2-40B4-BE49-F238E27FC236}">
                <a16:creationId xmlns:a16="http://schemas.microsoft.com/office/drawing/2014/main" id="{783C8CE3-CA20-43D7-9634-A8BAD05BDC35}"/>
              </a:ext>
            </a:extLst>
          </p:cNvPr>
          <p:cNvPicPr>
            <a:picLocks noChangeAspect="1"/>
          </p:cNvPicPr>
          <p:nvPr/>
        </p:nvPicPr>
        <p:blipFill>
          <a:blip r:embed="rId5"/>
          <a:stretch>
            <a:fillRect/>
          </a:stretch>
        </p:blipFill>
        <p:spPr>
          <a:xfrm>
            <a:off x="8346277" y="1049036"/>
            <a:ext cx="1803367" cy="1097928"/>
          </a:xfrm>
          <a:prstGeom prst="rect">
            <a:avLst/>
          </a:prstGeom>
        </p:spPr>
      </p:pic>
      <p:pic>
        <p:nvPicPr>
          <p:cNvPr id="16" name="図 15">
            <a:extLst>
              <a:ext uri="{FF2B5EF4-FFF2-40B4-BE49-F238E27FC236}">
                <a16:creationId xmlns:a16="http://schemas.microsoft.com/office/drawing/2014/main" id="{47D52619-644D-4D24-92CC-C224341FB4D4}"/>
              </a:ext>
            </a:extLst>
          </p:cNvPr>
          <p:cNvPicPr>
            <a:picLocks noChangeAspect="1"/>
          </p:cNvPicPr>
          <p:nvPr/>
        </p:nvPicPr>
        <p:blipFill>
          <a:blip r:embed="rId6"/>
          <a:stretch>
            <a:fillRect/>
          </a:stretch>
        </p:blipFill>
        <p:spPr>
          <a:xfrm>
            <a:off x="8320476" y="5051807"/>
            <a:ext cx="1727037" cy="1051830"/>
          </a:xfrm>
          <a:prstGeom prst="rect">
            <a:avLst/>
          </a:prstGeom>
        </p:spPr>
      </p:pic>
      <p:pic>
        <p:nvPicPr>
          <p:cNvPr id="18" name="図 17">
            <a:extLst>
              <a:ext uri="{FF2B5EF4-FFF2-40B4-BE49-F238E27FC236}">
                <a16:creationId xmlns:a16="http://schemas.microsoft.com/office/drawing/2014/main" id="{3E855EBF-B84C-4974-82B8-D207AFA042AF}"/>
              </a:ext>
            </a:extLst>
          </p:cNvPr>
          <p:cNvPicPr>
            <a:picLocks noChangeAspect="1"/>
          </p:cNvPicPr>
          <p:nvPr/>
        </p:nvPicPr>
        <p:blipFill>
          <a:blip r:embed="rId7"/>
          <a:stretch>
            <a:fillRect/>
          </a:stretch>
        </p:blipFill>
        <p:spPr>
          <a:xfrm>
            <a:off x="10414978" y="5051807"/>
            <a:ext cx="1591965" cy="904030"/>
          </a:xfrm>
          <a:prstGeom prst="rect">
            <a:avLst/>
          </a:prstGeom>
        </p:spPr>
      </p:pic>
      <p:pic>
        <p:nvPicPr>
          <p:cNvPr id="20" name="図 19">
            <a:extLst>
              <a:ext uri="{FF2B5EF4-FFF2-40B4-BE49-F238E27FC236}">
                <a16:creationId xmlns:a16="http://schemas.microsoft.com/office/drawing/2014/main" id="{6AED3EE7-D250-44E1-A26D-B75D0484E074}"/>
              </a:ext>
            </a:extLst>
          </p:cNvPr>
          <p:cNvPicPr>
            <a:picLocks noChangeAspect="1"/>
          </p:cNvPicPr>
          <p:nvPr/>
        </p:nvPicPr>
        <p:blipFill>
          <a:blip r:embed="rId8"/>
          <a:stretch>
            <a:fillRect/>
          </a:stretch>
        </p:blipFill>
        <p:spPr>
          <a:xfrm>
            <a:off x="10364837" y="2930594"/>
            <a:ext cx="1591966" cy="1073077"/>
          </a:xfrm>
          <a:prstGeom prst="rect">
            <a:avLst/>
          </a:prstGeom>
        </p:spPr>
      </p:pic>
      <p:sp>
        <p:nvSpPr>
          <p:cNvPr id="17" name="矢印: 右 16">
            <a:extLst>
              <a:ext uri="{FF2B5EF4-FFF2-40B4-BE49-F238E27FC236}">
                <a16:creationId xmlns:a16="http://schemas.microsoft.com/office/drawing/2014/main" id="{0B510494-6B9C-4D27-B891-B3CAB062AC4E}"/>
              </a:ext>
            </a:extLst>
          </p:cNvPr>
          <p:cNvSpPr/>
          <p:nvPr/>
        </p:nvSpPr>
        <p:spPr>
          <a:xfrm>
            <a:off x="3768383" y="4750018"/>
            <a:ext cx="786909" cy="484632"/>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kumimoji="1" lang="ja-JP" altLang="en-US"/>
          </a:p>
        </p:txBody>
      </p:sp>
      <p:sp>
        <p:nvSpPr>
          <p:cNvPr id="19" name="矢印: 右 18">
            <a:extLst>
              <a:ext uri="{FF2B5EF4-FFF2-40B4-BE49-F238E27FC236}">
                <a16:creationId xmlns:a16="http://schemas.microsoft.com/office/drawing/2014/main" id="{C4E4D4B8-15BC-409B-9F18-0AFB6D921F10}"/>
              </a:ext>
            </a:extLst>
          </p:cNvPr>
          <p:cNvSpPr/>
          <p:nvPr/>
        </p:nvSpPr>
        <p:spPr>
          <a:xfrm rot="18991184">
            <a:off x="7474787" y="2303270"/>
            <a:ext cx="786909" cy="484632"/>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kumimoji="1" lang="ja-JP" altLang="en-US"/>
          </a:p>
        </p:txBody>
      </p:sp>
      <p:sp>
        <p:nvSpPr>
          <p:cNvPr id="21" name="矢印: 右 20">
            <a:extLst>
              <a:ext uri="{FF2B5EF4-FFF2-40B4-BE49-F238E27FC236}">
                <a16:creationId xmlns:a16="http://schemas.microsoft.com/office/drawing/2014/main" id="{6D2BC0EE-7504-4E91-BCDD-232C1892E747}"/>
              </a:ext>
            </a:extLst>
          </p:cNvPr>
          <p:cNvSpPr/>
          <p:nvPr/>
        </p:nvSpPr>
        <p:spPr>
          <a:xfrm rot="19486931">
            <a:off x="7561695" y="3822746"/>
            <a:ext cx="786909" cy="484632"/>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kumimoji="1" lang="ja-JP" altLang="en-US"/>
          </a:p>
        </p:txBody>
      </p:sp>
      <p:sp>
        <p:nvSpPr>
          <p:cNvPr id="22" name="矢印: 右 21">
            <a:extLst>
              <a:ext uri="{FF2B5EF4-FFF2-40B4-BE49-F238E27FC236}">
                <a16:creationId xmlns:a16="http://schemas.microsoft.com/office/drawing/2014/main" id="{998A1EFB-022F-4B4E-BD63-BA474A99CCA5}"/>
              </a:ext>
            </a:extLst>
          </p:cNvPr>
          <p:cNvSpPr/>
          <p:nvPr/>
        </p:nvSpPr>
        <p:spPr>
          <a:xfrm>
            <a:off x="7649293" y="5379499"/>
            <a:ext cx="786909" cy="484632"/>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kumimoji="1" lang="ja-JP" altLang="en-US"/>
          </a:p>
        </p:txBody>
      </p:sp>
      <p:sp>
        <p:nvSpPr>
          <p:cNvPr id="23" name="テキスト ボックス 22">
            <a:extLst>
              <a:ext uri="{FF2B5EF4-FFF2-40B4-BE49-F238E27FC236}">
                <a16:creationId xmlns:a16="http://schemas.microsoft.com/office/drawing/2014/main" id="{09356384-EC93-4A09-B502-8881FDAE825F}"/>
              </a:ext>
            </a:extLst>
          </p:cNvPr>
          <p:cNvSpPr txBox="1"/>
          <p:nvPr/>
        </p:nvSpPr>
        <p:spPr>
          <a:xfrm>
            <a:off x="8377755" y="2224257"/>
            <a:ext cx="2973729" cy="369332"/>
          </a:xfrm>
          <a:prstGeom prst="rect">
            <a:avLst/>
          </a:prstGeom>
          <a:noFill/>
        </p:spPr>
        <p:txBody>
          <a:bodyPr wrap="square" rtlCol="0">
            <a:spAutoFit/>
          </a:bodyPr>
          <a:lstStyle/>
          <a:p>
            <a:r>
              <a:rPr kumimoji="1" lang="en-US" altLang="ja-JP" b="1" err="1">
                <a:solidFill>
                  <a:srgbClr val="FFC000"/>
                </a:solidFill>
                <a:effectLst>
                  <a:outerShdw blurRad="38100" dist="38100" dir="2700000" algn="tl">
                    <a:srgbClr val="000000">
                      <a:alpha val="43137"/>
                    </a:srgbClr>
                  </a:outerShdw>
                </a:effectLst>
              </a:rPr>
              <a:t>UTokyo</a:t>
            </a:r>
            <a:r>
              <a:rPr kumimoji="1" lang="en-US" altLang="ja-JP" b="1">
                <a:solidFill>
                  <a:srgbClr val="FFC000"/>
                </a:solidFill>
                <a:effectLst>
                  <a:outerShdw blurRad="38100" dist="38100" dir="2700000" algn="tl">
                    <a:srgbClr val="000000">
                      <a:alpha val="43137"/>
                    </a:srgbClr>
                  </a:outerShdw>
                </a:effectLst>
              </a:rPr>
              <a:t> Portal</a:t>
            </a:r>
            <a:endParaRPr kumimoji="1" lang="ja-JP" altLang="en-US" b="1">
              <a:solidFill>
                <a:srgbClr val="FFC000"/>
              </a:solidFill>
              <a:effectLst>
                <a:outerShdw blurRad="38100" dist="38100" dir="2700000" algn="tl">
                  <a:srgbClr val="000000">
                    <a:alpha val="43137"/>
                  </a:srgbClr>
                </a:outerShdw>
              </a:effectLst>
            </a:endParaRPr>
          </a:p>
        </p:txBody>
      </p:sp>
      <p:sp>
        <p:nvSpPr>
          <p:cNvPr id="24" name="テキスト ボックス 23">
            <a:extLst>
              <a:ext uri="{FF2B5EF4-FFF2-40B4-BE49-F238E27FC236}">
                <a16:creationId xmlns:a16="http://schemas.microsoft.com/office/drawing/2014/main" id="{CA7EDBBC-B250-405D-94B5-9F8BB106A2D3}"/>
              </a:ext>
            </a:extLst>
          </p:cNvPr>
          <p:cNvSpPr txBox="1"/>
          <p:nvPr/>
        </p:nvSpPr>
        <p:spPr>
          <a:xfrm>
            <a:off x="10047513" y="4218155"/>
            <a:ext cx="2973729" cy="369332"/>
          </a:xfrm>
          <a:prstGeom prst="rect">
            <a:avLst/>
          </a:prstGeom>
          <a:noFill/>
        </p:spPr>
        <p:txBody>
          <a:bodyPr wrap="square" rtlCol="0">
            <a:spAutoFit/>
          </a:bodyPr>
          <a:lstStyle/>
          <a:p>
            <a:r>
              <a:rPr lang="en-US" altLang="ja-JP" b="1">
                <a:solidFill>
                  <a:srgbClr val="FFC000"/>
                </a:solidFill>
                <a:effectLst>
                  <a:outerShdw blurRad="38100" dist="38100" dir="2700000" algn="tl">
                    <a:srgbClr val="000000">
                      <a:alpha val="43137"/>
                    </a:srgbClr>
                  </a:outerShdw>
                </a:effectLst>
              </a:rPr>
              <a:t>UTAS</a:t>
            </a:r>
            <a:endParaRPr kumimoji="1" lang="ja-JP" altLang="en-US" b="1">
              <a:solidFill>
                <a:srgbClr val="FFC000"/>
              </a:solidFill>
              <a:effectLst>
                <a:outerShdw blurRad="38100" dist="38100" dir="2700000" algn="tl">
                  <a:srgbClr val="000000">
                    <a:alpha val="43137"/>
                  </a:srgbClr>
                </a:outerShdw>
              </a:effectLst>
            </a:endParaRPr>
          </a:p>
        </p:txBody>
      </p:sp>
      <p:sp>
        <p:nvSpPr>
          <p:cNvPr id="25" name="テキスト ボックス 24">
            <a:extLst>
              <a:ext uri="{FF2B5EF4-FFF2-40B4-BE49-F238E27FC236}">
                <a16:creationId xmlns:a16="http://schemas.microsoft.com/office/drawing/2014/main" id="{49F27613-4E95-4B55-9332-79CDA492E907}"/>
              </a:ext>
            </a:extLst>
          </p:cNvPr>
          <p:cNvSpPr txBox="1"/>
          <p:nvPr/>
        </p:nvSpPr>
        <p:spPr>
          <a:xfrm>
            <a:off x="10021714" y="6139665"/>
            <a:ext cx="2973729" cy="369332"/>
          </a:xfrm>
          <a:prstGeom prst="rect">
            <a:avLst/>
          </a:prstGeom>
          <a:noFill/>
        </p:spPr>
        <p:txBody>
          <a:bodyPr wrap="square" rtlCol="0">
            <a:spAutoFit/>
          </a:bodyPr>
          <a:lstStyle/>
          <a:p>
            <a:r>
              <a:rPr kumimoji="1" lang="en-US" altLang="ja-JP" b="1">
                <a:solidFill>
                  <a:srgbClr val="FFC000"/>
                </a:solidFill>
                <a:effectLst>
                  <a:outerShdw blurRad="38100" dist="38100" dir="2700000" algn="tl">
                    <a:srgbClr val="000000">
                      <a:alpha val="43137"/>
                    </a:srgbClr>
                  </a:outerShdw>
                </a:effectLst>
              </a:rPr>
              <a:t>ITC-LMS</a:t>
            </a:r>
            <a:endParaRPr kumimoji="1" lang="ja-JP" altLang="en-US" b="1">
              <a:solidFill>
                <a:srgbClr val="FFC000"/>
              </a:solidFill>
              <a:effectLst>
                <a:outerShdw blurRad="38100" dist="38100" dir="2700000" algn="tl">
                  <a:srgbClr val="000000">
                    <a:alpha val="43137"/>
                  </a:srgbClr>
                </a:outerShdw>
              </a:effectLst>
            </a:endParaRPr>
          </a:p>
        </p:txBody>
      </p:sp>
      <p:sp>
        <p:nvSpPr>
          <p:cNvPr id="11" name="矢印: 上下 10">
            <a:extLst>
              <a:ext uri="{FF2B5EF4-FFF2-40B4-BE49-F238E27FC236}">
                <a16:creationId xmlns:a16="http://schemas.microsoft.com/office/drawing/2014/main" id="{886250CA-B542-4DCE-8C25-27B0FEB89328}"/>
              </a:ext>
            </a:extLst>
          </p:cNvPr>
          <p:cNvSpPr/>
          <p:nvPr/>
        </p:nvSpPr>
        <p:spPr>
          <a:xfrm>
            <a:off x="8909738" y="4163080"/>
            <a:ext cx="484632" cy="849729"/>
          </a:xfrm>
          <a:prstGeom prst="upDown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kumimoji="1" lang="ja-JP" altLang="en-US"/>
          </a:p>
        </p:txBody>
      </p:sp>
      <p:sp>
        <p:nvSpPr>
          <p:cNvPr id="26" name="矢印: 右 25">
            <a:extLst>
              <a:ext uri="{FF2B5EF4-FFF2-40B4-BE49-F238E27FC236}">
                <a16:creationId xmlns:a16="http://schemas.microsoft.com/office/drawing/2014/main" id="{762B9DE0-CD27-4169-8771-576F91DDAF72}"/>
              </a:ext>
            </a:extLst>
          </p:cNvPr>
          <p:cNvSpPr/>
          <p:nvPr/>
        </p:nvSpPr>
        <p:spPr>
          <a:xfrm rot="5400000">
            <a:off x="2226242" y="3374858"/>
            <a:ext cx="327621" cy="484632"/>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kumimoji="1" lang="ja-JP" altLang="en-US"/>
          </a:p>
        </p:txBody>
      </p:sp>
      <p:sp>
        <p:nvSpPr>
          <p:cNvPr id="8" name="日付プレースホルダー 7">
            <a:extLst>
              <a:ext uri="{FF2B5EF4-FFF2-40B4-BE49-F238E27FC236}">
                <a16:creationId xmlns:a16="http://schemas.microsoft.com/office/drawing/2014/main" id="{2D61A7A5-A29D-4146-ACEE-BC51B8F4E1B6}"/>
              </a:ext>
            </a:extLst>
          </p:cNvPr>
          <p:cNvSpPr>
            <a:spLocks noGrp="1"/>
          </p:cNvSpPr>
          <p:nvPr>
            <p:ph type="dt" sz="half" idx="10"/>
          </p:nvPr>
        </p:nvSpPr>
        <p:spPr/>
        <p:txBody>
          <a:bodyPr/>
          <a:lstStyle/>
          <a:p>
            <a:r>
              <a:rPr lang="en-US" altLang="ja-JP"/>
              <a:t>2022/3/16</a:t>
            </a:r>
            <a:endParaRPr lang="ja-JP" altLang="en-US"/>
          </a:p>
        </p:txBody>
      </p:sp>
      <p:sp>
        <p:nvSpPr>
          <p:cNvPr id="13" name="フッター プレースホルダー 12">
            <a:extLst>
              <a:ext uri="{FF2B5EF4-FFF2-40B4-BE49-F238E27FC236}">
                <a16:creationId xmlns:a16="http://schemas.microsoft.com/office/drawing/2014/main" id="{D812C809-6BDB-417D-8424-0C019C23243E}"/>
              </a:ext>
            </a:extLst>
          </p:cNvPr>
          <p:cNvSpPr>
            <a:spLocks noGrp="1"/>
          </p:cNvSpPr>
          <p:nvPr>
            <p:ph type="ftr" sz="quarter" idx="11"/>
          </p:nvPr>
        </p:nvSpPr>
        <p:spPr/>
        <p:txBody>
          <a:bodyPr/>
          <a:lstStyle/>
          <a:p>
            <a:r>
              <a:rPr lang="ja-JP" altLang="en-US"/>
              <a:t>教育研究用</a:t>
            </a:r>
            <a:r>
              <a:rPr lang="en-US" altLang="ja-JP"/>
              <a:t>ICT</a:t>
            </a:r>
            <a:r>
              <a:rPr lang="ja-JP" altLang="en-US"/>
              <a:t>・オンライン会議ツールの説明会</a:t>
            </a:r>
            <a:endParaRPr lang="ja-JP" altLang="en-US" dirty="0"/>
          </a:p>
        </p:txBody>
      </p:sp>
      <p:sp>
        <p:nvSpPr>
          <p:cNvPr id="15" name="スライド番号プレースホルダー 14">
            <a:extLst>
              <a:ext uri="{FF2B5EF4-FFF2-40B4-BE49-F238E27FC236}">
                <a16:creationId xmlns:a16="http://schemas.microsoft.com/office/drawing/2014/main" id="{6686EBF3-BD68-4699-AB57-F68DCADC3B67}"/>
              </a:ext>
            </a:extLst>
          </p:cNvPr>
          <p:cNvSpPr>
            <a:spLocks noGrp="1"/>
          </p:cNvSpPr>
          <p:nvPr>
            <p:ph type="sldNum" sz="quarter" idx="12"/>
          </p:nvPr>
        </p:nvSpPr>
        <p:spPr/>
        <p:txBody>
          <a:bodyPr/>
          <a:lstStyle/>
          <a:p>
            <a:fld id="{A99D720A-4AD5-4DCF-885F-DE5297996123}" type="slidenum">
              <a:rPr lang="ja-JP" altLang="en-US" smtClean="0"/>
              <a:pPr/>
              <a:t>25</a:t>
            </a:fld>
            <a:endParaRPr lang="ja-JP" altLang="en-US"/>
          </a:p>
        </p:txBody>
      </p:sp>
    </p:spTree>
    <p:extLst>
      <p:ext uri="{BB962C8B-B14F-4D97-AF65-F5344CB8AC3E}">
        <p14:creationId xmlns:p14="http://schemas.microsoft.com/office/powerpoint/2010/main" val="30381988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6E7318F-9B5A-4F65-A389-A0C041938ACD}"/>
              </a:ext>
            </a:extLst>
          </p:cNvPr>
          <p:cNvSpPr>
            <a:spLocks noGrp="1"/>
          </p:cNvSpPr>
          <p:nvPr>
            <p:ph type="title"/>
          </p:nvPr>
        </p:nvSpPr>
        <p:spPr>
          <a:xfrm>
            <a:off x="838200" y="365125"/>
            <a:ext cx="10515600" cy="1325563"/>
          </a:xfrm>
        </p:spPr>
        <p:txBody>
          <a:bodyPr/>
          <a:lstStyle/>
          <a:p>
            <a:r>
              <a:rPr kumimoji="1" lang="ja-JP" altLang="en-US">
                <a:solidFill>
                  <a:srgbClr val="FFC000"/>
                </a:solidFill>
                <a:hlinkClick r:id="rId4">
                  <a:extLst>
                    <a:ext uri="{A12FA001-AC4F-418D-AE19-62706E023703}">
                      <ahyp:hlinkClr xmlns:ahyp="http://schemas.microsoft.com/office/drawing/2018/hyperlinkcolor" val="tx"/>
                    </a:ext>
                  </a:extLst>
                </a:hlinkClick>
              </a:rPr>
              <a:t>情報倫理・コンピュータ利用ガイドライン</a:t>
            </a:r>
            <a:endParaRPr kumimoji="1" lang="ja-JP" altLang="en-US">
              <a:solidFill>
                <a:srgbClr val="FFC000"/>
              </a:solidFill>
            </a:endParaRPr>
          </a:p>
        </p:txBody>
      </p:sp>
      <p:sp>
        <p:nvSpPr>
          <p:cNvPr id="3" name="コンテンツ プレースホルダー 2">
            <a:extLst>
              <a:ext uri="{FF2B5EF4-FFF2-40B4-BE49-F238E27FC236}">
                <a16:creationId xmlns:a16="http://schemas.microsoft.com/office/drawing/2014/main" id="{67AFF037-7C81-4CD2-87BA-D28F5DCF0BAB}"/>
              </a:ext>
            </a:extLst>
          </p:cNvPr>
          <p:cNvSpPr>
            <a:spLocks noGrp="1"/>
          </p:cNvSpPr>
          <p:nvPr>
            <p:ph idx="1"/>
          </p:nvPr>
        </p:nvSpPr>
        <p:spPr>
          <a:xfrm>
            <a:off x="838201" y="1825625"/>
            <a:ext cx="6845710" cy="4351338"/>
          </a:xfrm>
        </p:spPr>
        <p:txBody>
          <a:bodyPr/>
          <a:lstStyle/>
          <a:p>
            <a:r>
              <a:rPr kumimoji="1" lang="ja-JP" altLang="en-US" dirty="0"/>
              <a:t>「推測されやすいパスワードを使用しないでください」</a:t>
            </a:r>
            <a:endParaRPr kumimoji="1" lang="en-US" altLang="ja-JP" dirty="0"/>
          </a:p>
          <a:p>
            <a:pPr lvl="1"/>
            <a:r>
              <a:rPr kumimoji="1" lang="ja-JP" altLang="en-US" dirty="0">
                <a:solidFill>
                  <a:srgbClr val="00FFFF"/>
                </a:solidFill>
              </a:rPr>
              <a:t>多要素認証の利用を推奨</a:t>
            </a:r>
            <a:endParaRPr kumimoji="1" lang="en-US" altLang="ja-JP" dirty="0">
              <a:solidFill>
                <a:srgbClr val="00FFFF"/>
              </a:solidFill>
            </a:endParaRPr>
          </a:p>
          <a:p>
            <a:r>
              <a:rPr lang="ja-JP" altLang="en-US" dirty="0"/>
              <a:t>「ウイルス対策とソフトウェアの脆弱性対策を徹底してください」</a:t>
            </a:r>
            <a:endParaRPr lang="en-US" altLang="ja-JP" dirty="0"/>
          </a:p>
          <a:p>
            <a:pPr lvl="1"/>
            <a:r>
              <a:rPr kumimoji="1" lang="ja-JP" altLang="en-US" dirty="0">
                <a:solidFill>
                  <a:srgbClr val="00FFFF"/>
                </a:solidFill>
              </a:rPr>
              <a:t>ウイルス対策ソフトウェアの提供</a:t>
            </a:r>
            <a:endParaRPr kumimoji="1" lang="en-US" altLang="ja-JP" dirty="0">
              <a:solidFill>
                <a:srgbClr val="00FFFF"/>
              </a:solidFill>
            </a:endParaRPr>
          </a:p>
          <a:p>
            <a:r>
              <a:rPr lang="ja-JP" altLang="en-US" dirty="0"/>
              <a:t>「セキュリティ対策が行われていない</a:t>
            </a:r>
            <a:r>
              <a:rPr lang="en-US" altLang="ja-JP" dirty="0" err="1"/>
              <a:t>WiFi</a:t>
            </a:r>
            <a:r>
              <a:rPr lang="ja-JP" altLang="en-US" dirty="0"/>
              <a:t>は利用しないでください」</a:t>
            </a:r>
            <a:endParaRPr lang="en-US" altLang="ja-JP" dirty="0"/>
          </a:p>
          <a:p>
            <a:pPr lvl="1"/>
            <a:r>
              <a:rPr lang="en-US" altLang="ja-JP" dirty="0" err="1">
                <a:solidFill>
                  <a:srgbClr val="00FFFF"/>
                </a:solidFill>
              </a:rPr>
              <a:t>UTokyo</a:t>
            </a:r>
            <a:r>
              <a:rPr lang="en-US" altLang="ja-JP" dirty="0">
                <a:solidFill>
                  <a:srgbClr val="00FFFF"/>
                </a:solidFill>
              </a:rPr>
              <a:t> </a:t>
            </a:r>
            <a:r>
              <a:rPr lang="en-US" altLang="ja-JP" dirty="0" err="1">
                <a:solidFill>
                  <a:srgbClr val="00FFFF"/>
                </a:solidFill>
              </a:rPr>
              <a:t>WiFi</a:t>
            </a:r>
            <a:r>
              <a:rPr lang="ja-JP" altLang="en-US" dirty="0">
                <a:solidFill>
                  <a:srgbClr val="00FFFF"/>
                </a:solidFill>
              </a:rPr>
              <a:t>と</a:t>
            </a:r>
            <a:r>
              <a:rPr kumimoji="1" lang="en-US" altLang="ja-JP" dirty="0">
                <a:solidFill>
                  <a:srgbClr val="00FFFF"/>
                </a:solidFill>
              </a:rPr>
              <a:t>VPN</a:t>
            </a:r>
            <a:r>
              <a:rPr lang="ja-JP" altLang="en-US" dirty="0">
                <a:solidFill>
                  <a:srgbClr val="00FFFF"/>
                </a:solidFill>
              </a:rPr>
              <a:t>を</a:t>
            </a:r>
            <a:r>
              <a:rPr kumimoji="1" lang="ja-JP" altLang="en-US" dirty="0">
                <a:solidFill>
                  <a:srgbClr val="00FFFF"/>
                </a:solidFill>
              </a:rPr>
              <a:t>提供</a:t>
            </a:r>
            <a:endParaRPr kumimoji="1" lang="en-US" altLang="ja-JP" dirty="0">
              <a:solidFill>
                <a:srgbClr val="00FFFF"/>
              </a:solidFill>
            </a:endParaRPr>
          </a:p>
        </p:txBody>
      </p:sp>
      <p:pic>
        <p:nvPicPr>
          <p:cNvPr id="8" name="correct-answer-in-quiz-1">
            <a:hlinkClick r:id="" action="ppaction://media"/>
            <a:extLst>
              <a:ext uri="{FF2B5EF4-FFF2-40B4-BE49-F238E27FC236}">
                <a16:creationId xmlns:a16="http://schemas.microsoft.com/office/drawing/2014/main" id="{E9687FDB-193C-406A-80E5-00A13FEBA3F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33400" y="5567363"/>
            <a:ext cx="609600" cy="609600"/>
          </a:xfrm>
          <a:prstGeom prst="rect">
            <a:avLst/>
          </a:prstGeom>
        </p:spPr>
      </p:pic>
      <p:pic>
        <p:nvPicPr>
          <p:cNvPr id="10" name="図 9">
            <a:extLst>
              <a:ext uri="{FF2B5EF4-FFF2-40B4-BE49-F238E27FC236}">
                <a16:creationId xmlns:a16="http://schemas.microsoft.com/office/drawing/2014/main" id="{244622CB-FE38-457A-935E-97063F187DCD}"/>
              </a:ext>
            </a:extLst>
          </p:cNvPr>
          <p:cNvPicPr>
            <a:picLocks noChangeAspect="1"/>
          </p:cNvPicPr>
          <p:nvPr/>
        </p:nvPicPr>
        <p:blipFill>
          <a:blip r:embed="rId6"/>
          <a:stretch>
            <a:fillRect/>
          </a:stretch>
        </p:blipFill>
        <p:spPr>
          <a:xfrm>
            <a:off x="8139083" y="1507332"/>
            <a:ext cx="3671917" cy="5032375"/>
          </a:xfrm>
          <a:prstGeom prst="rect">
            <a:avLst/>
          </a:prstGeom>
        </p:spPr>
      </p:pic>
      <p:sp>
        <p:nvSpPr>
          <p:cNvPr id="24" name="日付プレースホルダー 23">
            <a:extLst>
              <a:ext uri="{FF2B5EF4-FFF2-40B4-BE49-F238E27FC236}">
                <a16:creationId xmlns:a16="http://schemas.microsoft.com/office/drawing/2014/main" id="{2A25F06F-0B84-4320-AB91-D2F42A621B7D}"/>
              </a:ext>
            </a:extLst>
          </p:cNvPr>
          <p:cNvSpPr>
            <a:spLocks noGrp="1"/>
          </p:cNvSpPr>
          <p:nvPr>
            <p:ph type="dt" sz="half" idx="10"/>
          </p:nvPr>
        </p:nvSpPr>
        <p:spPr/>
        <p:txBody>
          <a:bodyPr/>
          <a:lstStyle/>
          <a:p>
            <a:r>
              <a:rPr lang="en-US" altLang="ja-JP"/>
              <a:t>2022/3/16</a:t>
            </a:r>
            <a:endParaRPr lang="ja-JP" altLang="en-US"/>
          </a:p>
        </p:txBody>
      </p:sp>
      <p:sp>
        <p:nvSpPr>
          <p:cNvPr id="25" name="フッター プレースホルダー 24">
            <a:extLst>
              <a:ext uri="{FF2B5EF4-FFF2-40B4-BE49-F238E27FC236}">
                <a16:creationId xmlns:a16="http://schemas.microsoft.com/office/drawing/2014/main" id="{CCE96AFB-4D22-4DF6-9BAB-F723C9DD2802}"/>
              </a:ext>
            </a:extLst>
          </p:cNvPr>
          <p:cNvSpPr>
            <a:spLocks noGrp="1"/>
          </p:cNvSpPr>
          <p:nvPr>
            <p:ph type="ftr" sz="quarter" idx="11"/>
          </p:nvPr>
        </p:nvSpPr>
        <p:spPr/>
        <p:txBody>
          <a:bodyPr/>
          <a:lstStyle/>
          <a:p>
            <a:r>
              <a:rPr lang="ja-JP" altLang="en-US"/>
              <a:t>教育研究用</a:t>
            </a:r>
            <a:r>
              <a:rPr lang="en-US" altLang="ja-JP"/>
              <a:t>ICT</a:t>
            </a:r>
            <a:r>
              <a:rPr lang="ja-JP" altLang="en-US"/>
              <a:t>・オンライン会議ツールの説明会</a:t>
            </a:r>
            <a:endParaRPr lang="ja-JP" altLang="en-US" dirty="0"/>
          </a:p>
        </p:txBody>
      </p:sp>
      <p:sp>
        <p:nvSpPr>
          <p:cNvPr id="26" name="スライド番号プレースホルダー 25">
            <a:extLst>
              <a:ext uri="{FF2B5EF4-FFF2-40B4-BE49-F238E27FC236}">
                <a16:creationId xmlns:a16="http://schemas.microsoft.com/office/drawing/2014/main" id="{D6FB3961-0A59-4F8A-B3AB-9E6A8CB0706E}"/>
              </a:ext>
            </a:extLst>
          </p:cNvPr>
          <p:cNvSpPr>
            <a:spLocks noGrp="1"/>
          </p:cNvSpPr>
          <p:nvPr>
            <p:ph type="sldNum" sz="quarter" idx="12"/>
          </p:nvPr>
        </p:nvSpPr>
        <p:spPr/>
        <p:txBody>
          <a:bodyPr/>
          <a:lstStyle/>
          <a:p>
            <a:fld id="{A99D720A-4AD5-4DCF-885F-DE5297996123}" type="slidenum">
              <a:rPr lang="ja-JP" altLang="en-US" smtClean="0"/>
              <a:pPr/>
              <a:t>3</a:t>
            </a:fld>
            <a:endParaRPr lang="ja-JP" altLang="en-US"/>
          </a:p>
        </p:txBody>
      </p:sp>
    </p:spTree>
    <p:extLst>
      <p:ext uri="{BB962C8B-B14F-4D97-AF65-F5344CB8AC3E}">
        <p14:creationId xmlns:p14="http://schemas.microsoft.com/office/powerpoint/2010/main" val="424705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59"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8"/>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D8C155F-B9F2-493B-BB2E-6118CE680D32}"/>
              </a:ext>
            </a:extLst>
          </p:cNvPr>
          <p:cNvSpPr>
            <a:spLocks noGrp="1"/>
          </p:cNvSpPr>
          <p:nvPr>
            <p:ph type="title"/>
          </p:nvPr>
        </p:nvSpPr>
        <p:spPr/>
        <p:txBody>
          <a:bodyPr/>
          <a:lstStyle/>
          <a:p>
            <a:r>
              <a:rPr kumimoji="1" lang="ja-JP" altLang="en-US" dirty="0"/>
              <a:t>以降の内容</a:t>
            </a:r>
          </a:p>
        </p:txBody>
      </p:sp>
      <p:sp>
        <p:nvSpPr>
          <p:cNvPr id="3" name="コンテンツ プレースホルダー 2">
            <a:extLst>
              <a:ext uri="{FF2B5EF4-FFF2-40B4-BE49-F238E27FC236}">
                <a16:creationId xmlns:a16="http://schemas.microsoft.com/office/drawing/2014/main" id="{3DDA571B-AD4A-406D-A57D-10A05315BF68}"/>
              </a:ext>
            </a:extLst>
          </p:cNvPr>
          <p:cNvSpPr>
            <a:spLocks noGrp="1"/>
          </p:cNvSpPr>
          <p:nvPr>
            <p:ph idx="1"/>
          </p:nvPr>
        </p:nvSpPr>
        <p:spPr/>
        <p:txBody>
          <a:bodyPr/>
          <a:lstStyle/>
          <a:p>
            <a:r>
              <a:rPr lang="ja-JP" altLang="en-US" dirty="0">
                <a:solidFill>
                  <a:srgbClr val="FFFF00"/>
                </a:solidFill>
              </a:rPr>
              <a:t>多要素認証</a:t>
            </a:r>
            <a:endParaRPr lang="en-US" altLang="ja-JP" dirty="0">
              <a:solidFill>
                <a:srgbClr val="FFFF00"/>
              </a:solidFill>
            </a:endParaRPr>
          </a:p>
          <a:p>
            <a:pPr lvl="1"/>
            <a:r>
              <a:rPr lang="ja-JP" altLang="en-US" dirty="0"/>
              <a:t>デモンストレーション</a:t>
            </a:r>
            <a:endParaRPr lang="en-US" altLang="ja-JP" dirty="0"/>
          </a:p>
          <a:p>
            <a:pPr lvl="1"/>
            <a:r>
              <a:rPr lang="ja-JP" altLang="en-US" dirty="0"/>
              <a:t>設定</a:t>
            </a:r>
            <a:endParaRPr lang="en-US" altLang="ja-JP" dirty="0"/>
          </a:p>
          <a:p>
            <a:r>
              <a:rPr kumimoji="1" lang="en-US" altLang="ja-JP" dirty="0"/>
              <a:t>VPN (</a:t>
            </a:r>
            <a:r>
              <a:rPr kumimoji="1" lang="en-US" altLang="ja-JP" dirty="0" err="1"/>
              <a:t>UTokyo</a:t>
            </a:r>
            <a:r>
              <a:rPr kumimoji="1" lang="en-US" altLang="ja-JP" dirty="0"/>
              <a:t> VPN)</a:t>
            </a:r>
          </a:p>
          <a:p>
            <a:r>
              <a:rPr kumimoji="1" lang="ja-JP" altLang="en-US" dirty="0"/>
              <a:t>ウィルス対策ソフトウェア</a:t>
            </a:r>
            <a:endParaRPr kumimoji="1" lang="en-US" altLang="ja-JP" dirty="0"/>
          </a:p>
          <a:p>
            <a:r>
              <a:rPr lang="ja-JP" altLang="en-US" dirty="0"/>
              <a:t>キャンパス</a:t>
            </a:r>
            <a:r>
              <a:rPr lang="en-US" altLang="ja-JP" dirty="0" err="1"/>
              <a:t>WiFi</a:t>
            </a:r>
            <a:r>
              <a:rPr lang="en-US" altLang="ja-JP" dirty="0"/>
              <a:t> (UTokyo </a:t>
            </a:r>
            <a:r>
              <a:rPr lang="en-US" altLang="ja-JP" dirty="0" err="1"/>
              <a:t>WiFi</a:t>
            </a:r>
            <a:r>
              <a:rPr lang="en-US" altLang="ja-JP" dirty="0"/>
              <a:t>)</a:t>
            </a:r>
          </a:p>
        </p:txBody>
      </p:sp>
      <p:sp>
        <p:nvSpPr>
          <p:cNvPr id="4" name="日付プレースホルダー 3">
            <a:extLst>
              <a:ext uri="{FF2B5EF4-FFF2-40B4-BE49-F238E27FC236}">
                <a16:creationId xmlns:a16="http://schemas.microsoft.com/office/drawing/2014/main" id="{F9C3E705-5BF8-4AA4-BD24-1323B9931B5F}"/>
              </a:ext>
            </a:extLst>
          </p:cNvPr>
          <p:cNvSpPr>
            <a:spLocks noGrp="1"/>
          </p:cNvSpPr>
          <p:nvPr>
            <p:ph type="dt" sz="half" idx="10"/>
          </p:nvPr>
        </p:nvSpPr>
        <p:spPr/>
        <p:txBody>
          <a:bodyPr/>
          <a:lstStyle/>
          <a:p>
            <a:r>
              <a:rPr kumimoji="1" lang="en-US" altLang="ja-JP"/>
              <a:t>2022/1/20</a:t>
            </a:r>
            <a:endParaRPr kumimoji="1" lang="ja-JP" altLang="en-US"/>
          </a:p>
        </p:txBody>
      </p:sp>
      <p:sp>
        <p:nvSpPr>
          <p:cNvPr id="5" name="フッター プレースホルダー 4">
            <a:extLst>
              <a:ext uri="{FF2B5EF4-FFF2-40B4-BE49-F238E27FC236}">
                <a16:creationId xmlns:a16="http://schemas.microsoft.com/office/drawing/2014/main" id="{5624902B-A8EE-4656-8146-AD7E54EED9C6}"/>
              </a:ext>
            </a:extLst>
          </p:cNvPr>
          <p:cNvSpPr>
            <a:spLocks noGrp="1"/>
          </p:cNvSpPr>
          <p:nvPr>
            <p:ph type="ftr" sz="quarter" idx="11"/>
          </p:nvPr>
        </p:nvSpPr>
        <p:spPr/>
        <p:txBody>
          <a:bodyPr/>
          <a:lstStyle/>
          <a:p>
            <a:r>
              <a:rPr kumimoji="1" lang="ja-JP" altLang="en-US"/>
              <a:t>情報システムゼミ</a:t>
            </a:r>
          </a:p>
        </p:txBody>
      </p:sp>
      <p:sp>
        <p:nvSpPr>
          <p:cNvPr id="6" name="スライド番号プレースホルダー 5">
            <a:extLst>
              <a:ext uri="{FF2B5EF4-FFF2-40B4-BE49-F238E27FC236}">
                <a16:creationId xmlns:a16="http://schemas.microsoft.com/office/drawing/2014/main" id="{A7A3E410-5473-48EB-B814-6CACB08AD586}"/>
              </a:ext>
            </a:extLst>
          </p:cNvPr>
          <p:cNvSpPr>
            <a:spLocks noGrp="1"/>
          </p:cNvSpPr>
          <p:nvPr>
            <p:ph type="sldNum" sz="quarter" idx="12"/>
          </p:nvPr>
        </p:nvSpPr>
        <p:spPr/>
        <p:txBody>
          <a:bodyPr/>
          <a:lstStyle/>
          <a:p>
            <a:fld id="{A99D720A-4AD5-4DCF-885F-DE5297996123}" type="slidenum">
              <a:rPr kumimoji="1" lang="ja-JP" altLang="en-US" smtClean="0"/>
              <a:t>4</a:t>
            </a:fld>
            <a:endParaRPr kumimoji="1" lang="ja-JP" altLang="en-US"/>
          </a:p>
        </p:txBody>
      </p:sp>
    </p:spTree>
    <p:extLst>
      <p:ext uri="{BB962C8B-B14F-4D97-AF65-F5344CB8AC3E}">
        <p14:creationId xmlns:p14="http://schemas.microsoft.com/office/powerpoint/2010/main" val="30770947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6E7318F-9B5A-4F65-A389-A0C041938ACD}"/>
              </a:ext>
            </a:extLst>
          </p:cNvPr>
          <p:cNvSpPr>
            <a:spLocks noGrp="1"/>
          </p:cNvSpPr>
          <p:nvPr>
            <p:ph type="title"/>
          </p:nvPr>
        </p:nvSpPr>
        <p:spPr>
          <a:xfrm>
            <a:off x="838200" y="365125"/>
            <a:ext cx="10515600" cy="1325563"/>
          </a:xfrm>
        </p:spPr>
        <p:txBody>
          <a:bodyPr/>
          <a:lstStyle/>
          <a:p>
            <a:r>
              <a:rPr lang="ja-JP" altLang="en-US"/>
              <a:t>多要素認証とは</a:t>
            </a:r>
            <a:endParaRPr kumimoji="1" lang="ja-JP" altLang="en-US"/>
          </a:p>
        </p:txBody>
      </p:sp>
      <p:sp>
        <p:nvSpPr>
          <p:cNvPr id="7" name="日付プレースホルダー 6">
            <a:extLst>
              <a:ext uri="{FF2B5EF4-FFF2-40B4-BE49-F238E27FC236}">
                <a16:creationId xmlns:a16="http://schemas.microsoft.com/office/drawing/2014/main" id="{1D05FD94-E235-40C8-8181-BC690E29127E}"/>
              </a:ext>
            </a:extLst>
          </p:cNvPr>
          <p:cNvSpPr>
            <a:spLocks noGrp="1"/>
          </p:cNvSpPr>
          <p:nvPr>
            <p:ph type="dt" sz="half" idx="10"/>
          </p:nvPr>
        </p:nvSpPr>
        <p:spPr/>
        <p:txBody>
          <a:bodyPr/>
          <a:lstStyle/>
          <a:p>
            <a:r>
              <a:rPr lang="en-US" altLang="ja-JP"/>
              <a:t>2022/3/16</a:t>
            </a:r>
            <a:endParaRPr lang="ja-JP" altLang="en-US"/>
          </a:p>
        </p:txBody>
      </p:sp>
      <p:sp>
        <p:nvSpPr>
          <p:cNvPr id="3" name="コンテンツ プレースホルダー 2">
            <a:extLst>
              <a:ext uri="{FF2B5EF4-FFF2-40B4-BE49-F238E27FC236}">
                <a16:creationId xmlns:a16="http://schemas.microsoft.com/office/drawing/2014/main" id="{67AFF037-7C81-4CD2-87BA-D28F5DCF0BAB}"/>
              </a:ext>
            </a:extLst>
          </p:cNvPr>
          <p:cNvSpPr>
            <a:spLocks noGrp="1"/>
          </p:cNvSpPr>
          <p:nvPr>
            <p:ph idx="1"/>
          </p:nvPr>
        </p:nvSpPr>
        <p:spPr/>
        <p:txBody>
          <a:bodyPr vert="horz" lIns="91440" tIns="45720" rIns="91440" bIns="45720" rtlCol="0" anchor="t">
            <a:normAutofit/>
          </a:bodyPr>
          <a:lstStyle/>
          <a:p>
            <a:r>
              <a:rPr kumimoji="1" lang="ja-JP" altLang="en-US" dirty="0"/>
              <a:t>一般には、正当な利用者しか知る（持つ）はずのない二つ以上の情報を確認してサインイン認証をすること</a:t>
            </a:r>
            <a:endParaRPr kumimoji="1" lang="en-US" altLang="ja-JP" dirty="0"/>
          </a:p>
          <a:p>
            <a:pPr marL="0" indent="0">
              <a:buNone/>
            </a:pPr>
            <a:endParaRPr kumimoji="1" lang="en-US" altLang="ja-JP" dirty="0"/>
          </a:p>
          <a:p>
            <a:r>
              <a:rPr lang="ja-JP" altLang="en-US" dirty="0"/>
              <a:t>実際には「</a:t>
            </a:r>
            <a:r>
              <a:rPr lang="en-US" altLang="ja-JP" dirty="0"/>
              <a:t>ID</a:t>
            </a:r>
            <a:r>
              <a:rPr lang="ja-JP" altLang="en-US" dirty="0"/>
              <a:t>＋パスワード＋</a:t>
            </a:r>
            <a:r>
              <a:rPr lang="ja-JP" altLang="en-US" dirty="0">
                <a:solidFill>
                  <a:srgbClr val="00FFFF"/>
                </a:solidFill>
              </a:rPr>
              <a:t>何か</a:t>
            </a:r>
            <a:r>
              <a:rPr lang="ja-JP" altLang="en-US" dirty="0"/>
              <a:t>」でサインインすることを指します</a:t>
            </a:r>
            <a:endParaRPr lang="en-US" altLang="ja-JP" dirty="0"/>
          </a:p>
          <a:p>
            <a:endParaRPr lang="en-US" altLang="ja-JP" dirty="0"/>
          </a:p>
          <a:p>
            <a:r>
              <a:rPr lang="ja-JP" altLang="en-US" dirty="0"/>
              <a:t>もはやパスワードだけでは守れていない。</a:t>
            </a:r>
            <a:endParaRPr lang="ja-JP" altLang="en-US" dirty="0">
              <a:cs typeface="Calibri"/>
            </a:endParaRPr>
          </a:p>
        </p:txBody>
      </p:sp>
      <p:sp>
        <p:nvSpPr>
          <p:cNvPr id="9" name="フッター プレースホルダー 8">
            <a:extLst>
              <a:ext uri="{FF2B5EF4-FFF2-40B4-BE49-F238E27FC236}">
                <a16:creationId xmlns:a16="http://schemas.microsoft.com/office/drawing/2014/main" id="{6C8106D1-18E9-4711-AB66-BC8DE10C2E8E}"/>
              </a:ext>
            </a:extLst>
          </p:cNvPr>
          <p:cNvSpPr>
            <a:spLocks noGrp="1"/>
          </p:cNvSpPr>
          <p:nvPr>
            <p:ph type="ftr" sz="quarter" idx="11"/>
          </p:nvPr>
        </p:nvSpPr>
        <p:spPr/>
        <p:txBody>
          <a:bodyPr/>
          <a:lstStyle/>
          <a:p>
            <a:r>
              <a:rPr lang="ja-JP" altLang="en-US"/>
              <a:t>教育研究用</a:t>
            </a:r>
            <a:r>
              <a:rPr lang="en-US" altLang="ja-JP"/>
              <a:t>ICT</a:t>
            </a:r>
            <a:r>
              <a:rPr lang="ja-JP" altLang="en-US"/>
              <a:t>・オンライン会議ツールの説明会</a:t>
            </a:r>
            <a:endParaRPr lang="ja-JP" altLang="en-US" dirty="0"/>
          </a:p>
        </p:txBody>
      </p:sp>
      <p:sp>
        <p:nvSpPr>
          <p:cNvPr id="10" name="スライド番号プレースホルダー 9">
            <a:extLst>
              <a:ext uri="{FF2B5EF4-FFF2-40B4-BE49-F238E27FC236}">
                <a16:creationId xmlns:a16="http://schemas.microsoft.com/office/drawing/2014/main" id="{2ABF2F82-32AD-4666-AFB2-D8DE6E571ED7}"/>
              </a:ext>
            </a:extLst>
          </p:cNvPr>
          <p:cNvSpPr>
            <a:spLocks noGrp="1"/>
          </p:cNvSpPr>
          <p:nvPr>
            <p:ph type="sldNum" sz="quarter" idx="12"/>
          </p:nvPr>
        </p:nvSpPr>
        <p:spPr/>
        <p:txBody>
          <a:bodyPr/>
          <a:lstStyle/>
          <a:p>
            <a:fld id="{A99D720A-4AD5-4DCF-885F-DE5297996123}" type="slidenum">
              <a:rPr lang="ja-JP" altLang="en-US" smtClean="0"/>
              <a:pPr/>
              <a:t>5</a:t>
            </a:fld>
            <a:endParaRPr lang="ja-JP" altLang="en-US"/>
          </a:p>
        </p:txBody>
      </p:sp>
    </p:spTree>
    <p:extLst>
      <p:ext uri="{BB962C8B-B14F-4D97-AF65-F5344CB8AC3E}">
        <p14:creationId xmlns:p14="http://schemas.microsoft.com/office/powerpoint/2010/main" val="2389372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CCE82EE-DE25-4BB8-BD49-8241C5B3509F}"/>
              </a:ext>
            </a:extLst>
          </p:cNvPr>
          <p:cNvSpPr>
            <a:spLocks noGrp="1"/>
          </p:cNvSpPr>
          <p:nvPr>
            <p:ph type="title"/>
          </p:nvPr>
        </p:nvSpPr>
        <p:spPr>
          <a:xfrm>
            <a:off x="838200" y="365125"/>
            <a:ext cx="10515600" cy="1325563"/>
          </a:xfrm>
        </p:spPr>
        <p:txBody>
          <a:bodyPr/>
          <a:lstStyle/>
          <a:p>
            <a:r>
              <a:rPr kumimoji="1" lang="en-US" altLang="ja-JP" err="1">
                <a:latin typeface="+mj-ea"/>
              </a:rPr>
              <a:t>UTokyo</a:t>
            </a:r>
            <a:r>
              <a:rPr kumimoji="1" lang="en-US" altLang="ja-JP">
                <a:latin typeface="+mj-ea"/>
              </a:rPr>
              <a:t> Account</a:t>
            </a:r>
            <a:r>
              <a:rPr kumimoji="1" lang="ja-JP" altLang="en-US"/>
              <a:t>の多要素認証</a:t>
            </a:r>
          </a:p>
        </p:txBody>
      </p:sp>
      <p:sp>
        <p:nvSpPr>
          <p:cNvPr id="7" name="日付プレースホルダー 6">
            <a:extLst>
              <a:ext uri="{FF2B5EF4-FFF2-40B4-BE49-F238E27FC236}">
                <a16:creationId xmlns:a16="http://schemas.microsoft.com/office/drawing/2014/main" id="{1084E390-EC47-4731-A617-E300B97D5C82}"/>
              </a:ext>
            </a:extLst>
          </p:cNvPr>
          <p:cNvSpPr>
            <a:spLocks noGrp="1"/>
          </p:cNvSpPr>
          <p:nvPr>
            <p:ph type="dt" sz="half" idx="10"/>
          </p:nvPr>
        </p:nvSpPr>
        <p:spPr/>
        <p:txBody>
          <a:bodyPr/>
          <a:lstStyle/>
          <a:p>
            <a:r>
              <a:rPr lang="en-US" altLang="ja-JP"/>
              <a:t>2022/3/16</a:t>
            </a:r>
            <a:endParaRPr lang="ja-JP" altLang="en-US"/>
          </a:p>
        </p:txBody>
      </p:sp>
      <p:sp>
        <p:nvSpPr>
          <p:cNvPr id="3" name="コンテンツ プレースホルダー 2">
            <a:extLst>
              <a:ext uri="{FF2B5EF4-FFF2-40B4-BE49-F238E27FC236}">
                <a16:creationId xmlns:a16="http://schemas.microsoft.com/office/drawing/2014/main" id="{5289F6D0-A3CD-4D33-A342-7C5B8F58A6F8}"/>
              </a:ext>
            </a:extLst>
          </p:cNvPr>
          <p:cNvSpPr>
            <a:spLocks noGrp="1"/>
          </p:cNvSpPr>
          <p:nvPr>
            <p:ph idx="1"/>
          </p:nvPr>
        </p:nvSpPr>
        <p:spPr/>
        <p:txBody>
          <a:bodyPr vert="horz" lIns="91440" tIns="45720" rIns="91440" bIns="45720" rtlCol="0" anchor="t">
            <a:normAutofit lnSpcReduction="10000"/>
          </a:bodyPr>
          <a:lstStyle/>
          <a:p>
            <a:r>
              <a:rPr lang="ja-JP" altLang="en-US" dirty="0">
                <a:latin typeface="+mn-ea"/>
              </a:rPr>
              <a:t>ブラウザを閉じないようにうまくつかうと</a:t>
            </a:r>
            <a:r>
              <a:rPr lang="en-US" altLang="ja-JP" dirty="0">
                <a:latin typeface="+mn-ea"/>
              </a:rPr>
              <a:t>1</a:t>
            </a:r>
            <a:r>
              <a:rPr lang="ja-JP" altLang="en-US" dirty="0">
                <a:latin typeface="+mn-ea"/>
              </a:rPr>
              <a:t>台、</a:t>
            </a:r>
            <a:r>
              <a:rPr lang="en-US" altLang="ja-JP" dirty="0">
                <a:latin typeface="+mn-ea"/>
              </a:rPr>
              <a:t>1</a:t>
            </a:r>
            <a:r>
              <a:rPr lang="ja-JP" altLang="en-US" dirty="0">
                <a:latin typeface="+mn-ea"/>
              </a:rPr>
              <a:t>日（</a:t>
            </a:r>
            <a:r>
              <a:rPr lang="en-US" altLang="ja-JP" dirty="0">
                <a:latin typeface="+mn-ea"/>
              </a:rPr>
              <a:t>24</a:t>
            </a:r>
            <a:r>
              <a:rPr lang="ja-JP" altLang="en-US" dirty="0">
                <a:latin typeface="+mn-ea"/>
              </a:rPr>
              <a:t>時間ごとに）に</a:t>
            </a:r>
            <a:r>
              <a:rPr lang="en-US" altLang="ja-JP" dirty="0">
                <a:latin typeface="+mn-ea"/>
              </a:rPr>
              <a:t>1</a:t>
            </a:r>
            <a:r>
              <a:rPr lang="ja-JP" altLang="en-US" dirty="0">
                <a:latin typeface="+mn-ea"/>
              </a:rPr>
              <a:t>回行うように設定しています。</a:t>
            </a:r>
            <a:endParaRPr lang="en-US" altLang="ja-JP" dirty="0">
              <a:latin typeface="+mn-ea"/>
            </a:endParaRPr>
          </a:p>
          <a:p>
            <a:r>
              <a:rPr lang="ja-JP" altLang="en-US" dirty="0">
                <a:latin typeface="+mn-ea"/>
              </a:rPr>
              <a:t>本人を確認する方法は以下が利用可能です。</a:t>
            </a:r>
            <a:r>
              <a:rPr lang="en-US" altLang="ja-JP" dirty="0">
                <a:latin typeface="+mn-ea"/>
              </a:rPr>
              <a:t>(</a:t>
            </a:r>
            <a:r>
              <a:rPr lang="ja-JP" altLang="en-US" dirty="0">
                <a:latin typeface="+mn-ea"/>
              </a:rPr>
              <a:t>おすすめ順）</a:t>
            </a:r>
            <a:endParaRPr lang="en-US" altLang="ja-JP" dirty="0">
              <a:latin typeface="+mn-ea"/>
            </a:endParaRPr>
          </a:p>
          <a:p>
            <a:pPr lvl="1"/>
            <a:r>
              <a:rPr kumimoji="1" lang="ja-JP" altLang="en-US" dirty="0">
                <a:solidFill>
                  <a:srgbClr val="FFC000"/>
                </a:solidFill>
                <a:latin typeface="+mn-ea"/>
              </a:rPr>
              <a:t>認証アプリ　</a:t>
            </a:r>
            <a:r>
              <a:rPr kumimoji="1" lang="en-US" altLang="ja-JP" dirty="0">
                <a:solidFill>
                  <a:srgbClr val="FFC000"/>
                </a:solidFill>
                <a:latin typeface="+mn-ea"/>
              </a:rPr>
              <a:t>Microsoft Authenticator</a:t>
            </a:r>
          </a:p>
          <a:p>
            <a:pPr lvl="1"/>
            <a:r>
              <a:rPr lang="ja-JP" altLang="en-US" dirty="0">
                <a:latin typeface="+mn-ea"/>
              </a:rPr>
              <a:t>電話　音声（電話、会社の電話、代替の電話）</a:t>
            </a:r>
            <a:endParaRPr lang="en-US" altLang="ja-JP" dirty="0">
              <a:latin typeface="+mn-ea"/>
            </a:endParaRPr>
          </a:p>
          <a:p>
            <a:pPr lvl="1"/>
            <a:r>
              <a:rPr lang="ja-JP" altLang="en-US" dirty="0">
                <a:latin typeface="+mn-ea"/>
              </a:rPr>
              <a:t>認証アプリ　それ以外の </a:t>
            </a:r>
            <a:r>
              <a:rPr lang="en-US" altLang="ja-JP" dirty="0">
                <a:latin typeface="+mn-ea"/>
              </a:rPr>
              <a:t>Authenticator</a:t>
            </a:r>
          </a:p>
          <a:p>
            <a:pPr lvl="1"/>
            <a:r>
              <a:rPr lang="ja-JP" altLang="en-US" dirty="0">
                <a:latin typeface="+mn-ea"/>
              </a:rPr>
              <a:t>電話　</a:t>
            </a:r>
            <a:r>
              <a:rPr lang="en-US" altLang="ja-JP" dirty="0">
                <a:latin typeface="+mn-ea"/>
              </a:rPr>
              <a:t>SMS</a:t>
            </a:r>
          </a:p>
          <a:p>
            <a:pPr lvl="1"/>
            <a:r>
              <a:rPr lang="ja-JP" altLang="en-US" dirty="0">
                <a:latin typeface="+mn-ea"/>
              </a:rPr>
              <a:t>（ハードウェアトークン：教職員向け試行準備中）</a:t>
            </a:r>
            <a:endParaRPr lang="en-US" altLang="ja-JP" dirty="0">
              <a:latin typeface="+mn-ea"/>
            </a:endParaRPr>
          </a:p>
          <a:p>
            <a:r>
              <a:rPr lang="ja-JP" altLang="en-US" dirty="0">
                <a:latin typeface="+mn-ea"/>
              </a:rPr>
              <a:t>スマートフォンがあると便利です。</a:t>
            </a:r>
            <a:endParaRPr lang="en-US" altLang="ja-JP" dirty="0">
              <a:latin typeface="+mn-ea"/>
            </a:endParaRPr>
          </a:p>
          <a:p>
            <a:pPr lvl="1"/>
            <a:r>
              <a:rPr lang="ja-JP" altLang="en-US" dirty="0">
                <a:latin typeface="+mn-ea"/>
              </a:rPr>
              <a:t>設定した電話番号などはサインイン以外には利用しません。</a:t>
            </a:r>
            <a:endParaRPr lang="en-US" altLang="ja-JP" dirty="0">
              <a:latin typeface="+mn-ea"/>
            </a:endParaRPr>
          </a:p>
          <a:p>
            <a:pPr lvl="1"/>
            <a:r>
              <a:rPr lang="ja-JP" altLang="en-US" dirty="0">
                <a:latin typeface="+mn-ea"/>
              </a:rPr>
              <a:t>プライバシーについての心配はありません。</a:t>
            </a:r>
            <a:endParaRPr lang="en-US" altLang="ja-JP" dirty="0">
              <a:latin typeface="+mn-ea"/>
            </a:endParaRPr>
          </a:p>
        </p:txBody>
      </p:sp>
      <p:sp>
        <p:nvSpPr>
          <p:cNvPr id="8" name="フッター プレースホルダー 7">
            <a:extLst>
              <a:ext uri="{FF2B5EF4-FFF2-40B4-BE49-F238E27FC236}">
                <a16:creationId xmlns:a16="http://schemas.microsoft.com/office/drawing/2014/main" id="{2B5068FC-B650-4C33-B4C9-2146D05AE683}"/>
              </a:ext>
            </a:extLst>
          </p:cNvPr>
          <p:cNvSpPr>
            <a:spLocks noGrp="1"/>
          </p:cNvSpPr>
          <p:nvPr>
            <p:ph type="ftr" sz="quarter" idx="11"/>
          </p:nvPr>
        </p:nvSpPr>
        <p:spPr/>
        <p:txBody>
          <a:bodyPr/>
          <a:lstStyle/>
          <a:p>
            <a:r>
              <a:rPr lang="ja-JP" altLang="en-US"/>
              <a:t>教育研究用</a:t>
            </a:r>
            <a:r>
              <a:rPr lang="en-US" altLang="ja-JP"/>
              <a:t>ICT</a:t>
            </a:r>
            <a:r>
              <a:rPr lang="ja-JP" altLang="en-US"/>
              <a:t>・オンライン会議ツールの説明会</a:t>
            </a:r>
            <a:endParaRPr lang="ja-JP" altLang="en-US" dirty="0"/>
          </a:p>
        </p:txBody>
      </p:sp>
      <p:sp>
        <p:nvSpPr>
          <p:cNvPr id="9" name="スライド番号プレースホルダー 8">
            <a:extLst>
              <a:ext uri="{FF2B5EF4-FFF2-40B4-BE49-F238E27FC236}">
                <a16:creationId xmlns:a16="http://schemas.microsoft.com/office/drawing/2014/main" id="{F987A84A-85A1-48A7-9E68-4B40C5322CE4}"/>
              </a:ext>
            </a:extLst>
          </p:cNvPr>
          <p:cNvSpPr>
            <a:spLocks noGrp="1"/>
          </p:cNvSpPr>
          <p:nvPr>
            <p:ph type="sldNum" sz="quarter" idx="12"/>
          </p:nvPr>
        </p:nvSpPr>
        <p:spPr/>
        <p:txBody>
          <a:bodyPr/>
          <a:lstStyle/>
          <a:p>
            <a:fld id="{A99D720A-4AD5-4DCF-885F-DE5297996123}" type="slidenum">
              <a:rPr lang="ja-JP" altLang="en-US" smtClean="0"/>
              <a:pPr/>
              <a:t>6</a:t>
            </a:fld>
            <a:endParaRPr lang="ja-JP" altLang="en-US"/>
          </a:p>
        </p:txBody>
      </p:sp>
    </p:spTree>
    <p:extLst>
      <p:ext uri="{BB962C8B-B14F-4D97-AF65-F5344CB8AC3E}">
        <p14:creationId xmlns:p14="http://schemas.microsoft.com/office/powerpoint/2010/main" val="1188015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additive="base">
                                        <p:cTn id="1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 calcmode="lin" valueType="num">
                                      <p:cBhvr additive="base">
                                        <p:cTn id="2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anim calcmode="lin" valueType="num">
                                      <p:cBhvr additive="base">
                                        <p:cTn id="29"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5" end="5"/>
                                            </p:txEl>
                                          </p:spTgt>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 calcmode="lin" valueType="num">
                                      <p:cBhvr additive="base">
                                        <p:cTn id="3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3">
                                            <p:txEl>
                                              <p:pRg st="7" end="7"/>
                                            </p:txEl>
                                          </p:spTgt>
                                        </p:tgtEl>
                                        <p:attrNameLst>
                                          <p:attrName>style.visibility</p:attrName>
                                        </p:attrNameLst>
                                      </p:cBhvr>
                                      <p:to>
                                        <p:strVal val="visible"/>
                                      </p:to>
                                    </p:set>
                                    <p:anim calcmode="lin" valueType="num">
                                      <p:cBhvr additive="base">
                                        <p:cTn id="3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3">
                                            <p:txEl>
                                              <p:pRg st="7" end="7"/>
                                            </p:txEl>
                                          </p:spTgt>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3">
                                            <p:txEl>
                                              <p:pRg st="8" end="8"/>
                                            </p:txEl>
                                          </p:spTgt>
                                        </p:tgtEl>
                                        <p:attrNameLst>
                                          <p:attrName>style.visibility</p:attrName>
                                        </p:attrNameLst>
                                      </p:cBhvr>
                                      <p:to>
                                        <p:strVal val="visible"/>
                                      </p:to>
                                    </p:set>
                                    <p:anim calcmode="lin" valueType="num">
                                      <p:cBhvr additive="base">
                                        <p:cTn id="43"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8" end="8"/>
                                            </p:txEl>
                                          </p:spTgt>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3">
                                            <p:txEl>
                                              <p:pRg st="9" end="9"/>
                                            </p:txEl>
                                          </p:spTgt>
                                        </p:tgtEl>
                                        <p:attrNameLst>
                                          <p:attrName>style.visibility</p:attrName>
                                        </p:attrNameLst>
                                      </p:cBhvr>
                                      <p:to>
                                        <p:strVal val="visible"/>
                                      </p:to>
                                    </p:set>
                                    <p:anim calcmode="lin" valueType="num">
                                      <p:cBhvr additive="base">
                                        <p:cTn id="47"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D8C155F-B9F2-493B-BB2E-6118CE680D32}"/>
              </a:ext>
            </a:extLst>
          </p:cNvPr>
          <p:cNvSpPr>
            <a:spLocks noGrp="1"/>
          </p:cNvSpPr>
          <p:nvPr>
            <p:ph type="title"/>
          </p:nvPr>
        </p:nvSpPr>
        <p:spPr/>
        <p:txBody>
          <a:bodyPr/>
          <a:lstStyle/>
          <a:p>
            <a:r>
              <a:rPr kumimoji="1" lang="ja-JP" altLang="en-US" dirty="0"/>
              <a:t>以降の内容</a:t>
            </a:r>
          </a:p>
        </p:txBody>
      </p:sp>
      <p:sp>
        <p:nvSpPr>
          <p:cNvPr id="3" name="コンテンツ プレースホルダー 2">
            <a:extLst>
              <a:ext uri="{FF2B5EF4-FFF2-40B4-BE49-F238E27FC236}">
                <a16:creationId xmlns:a16="http://schemas.microsoft.com/office/drawing/2014/main" id="{3DDA571B-AD4A-406D-A57D-10A05315BF68}"/>
              </a:ext>
            </a:extLst>
          </p:cNvPr>
          <p:cNvSpPr>
            <a:spLocks noGrp="1"/>
          </p:cNvSpPr>
          <p:nvPr>
            <p:ph idx="1"/>
          </p:nvPr>
        </p:nvSpPr>
        <p:spPr/>
        <p:txBody>
          <a:bodyPr/>
          <a:lstStyle/>
          <a:p>
            <a:r>
              <a:rPr lang="ja-JP" altLang="en-US" dirty="0"/>
              <a:t>多要素認証</a:t>
            </a:r>
            <a:endParaRPr lang="en-US" altLang="ja-JP" dirty="0"/>
          </a:p>
          <a:p>
            <a:pPr lvl="1"/>
            <a:r>
              <a:rPr lang="ja-JP" altLang="en-US" dirty="0">
                <a:solidFill>
                  <a:srgbClr val="FFFF00"/>
                </a:solidFill>
              </a:rPr>
              <a:t>デモンストレーション</a:t>
            </a:r>
            <a:endParaRPr lang="en-US" altLang="ja-JP" dirty="0">
              <a:solidFill>
                <a:srgbClr val="FFFF00"/>
              </a:solidFill>
            </a:endParaRPr>
          </a:p>
          <a:p>
            <a:pPr lvl="1"/>
            <a:r>
              <a:rPr lang="ja-JP" altLang="en-US" dirty="0"/>
              <a:t>設定</a:t>
            </a:r>
            <a:endParaRPr lang="en-US" altLang="ja-JP" dirty="0"/>
          </a:p>
          <a:p>
            <a:r>
              <a:rPr kumimoji="1" lang="en-US" altLang="ja-JP" dirty="0"/>
              <a:t>VPN (</a:t>
            </a:r>
            <a:r>
              <a:rPr kumimoji="1" lang="en-US" altLang="ja-JP" dirty="0" err="1"/>
              <a:t>UTokyo</a:t>
            </a:r>
            <a:r>
              <a:rPr kumimoji="1" lang="en-US" altLang="ja-JP" dirty="0"/>
              <a:t> VPN)</a:t>
            </a:r>
          </a:p>
          <a:p>
            <a:r>
              <a:rPr kumimoji="1" lang="ja-JP" altLang="en-US" dirty="0"/>
              <a:t>ウィルス対策ソフトウェア</a:t>
            </a:r>
            <a:endParaRPr kumimoji="1" lang="en-US" altLang="ja-JP" dirty="0"/>
          </a:p>
          <a:p>
            <a:r>
              <a:rPr lang="ja-JP" altLang="en-US" dirty="0"/>
              <a:t>キャンパス</a:t>
            </a:r>
            <a:r>
              <a:rPr lang="en-US" altLang="ja-JP" dirty="0" err="1"/>
              <a:t>WiFi</a:t>
            </a:r>
            <a:r>
              <a:rPr lang="en-US" altLang="ja-JP" dirty="0"/>
              <a:t> (UTokyo </a:t>
            </a:r>
            <a:r>
              <a:rPr lang="en-US" altLang="ja-JP" dirty="0" err="1"/>
              <a:t>WiFi</a:t>
            </a:r>
            <a:r>
              <a:rPr lang="en-US" altLang="ja-JP" dirty="0"/>
              <a:t>)</a:t>
            </a:r>
          </a:p>
        </p:txBody>
      </p:sp>
      <p:sp>
        <p:nvSpPr>
          <p:cNvPr id="4" name="日付プレースホルダー 3">
            <a:extLst>
              <a:ext uri="{FF2B5EF4-FFF2-40B4-BE49-F238E27FC236}">
                <a16:creationId xmlns:a16="http://schemas.microsoft.com/office/drawing/2014/main" id="{F9C3E705-5BF8-4AA4-BD24-1323B9931B5F}"/>
              </a:ext>
            </a:extLst>
          </p:cNvPr>
          <p:cNvSpPr>
            <a:spLocks noGrp="1"/>
          </p:cNvSpPr>
          <p:nvPr>
            <p:ph type="dt" sz="half" idx="10"/>
          </p:nvPr>
        </p:nvSpPr>
        <p:spPr/>
        <p:txBody>
          <a:bodyPr/>
          <a:lstStyle/>
          <a:p>
            <a:r>
              <a:rPr kumimoji="1" lang="en-US" altLang="ja-JP"/>
              <a:t>2022/1/20</a:t>
            </a:r>
            <a:endParaRPr kumimoji="1" lang="ja-JP" altLang="en-US"/>
          </a:p>
        </p:txBody>
      </p:sp>
      <p:sp>
        <p:nvSpPr>
          <p:cNvPr id="5" name="フッター プレースホルダー 4">
            <a:extLst>
              <a:ext uri="{FF2B5EF4-FFF2-40B4-BE49-F238E27FC236}">
                <a16:creationId xmlns:a16="http://schemas.microsoft.com/office/drawing/2014/main" id="{5624902B-A8EE-4656-8146-AD7E54EED9C6}"/>
              </a:ext>
            </a:extLst>
          </p:cNvPr>
          <p:cNvSpPr>
            <a:spLocks noGrp="1"/>
          </p:cNvSpPr>
          <p:nvPr>
            <p:ph type="ftr" sz="quarter" idx="11"/>
          </p:nvPr>
        </p:nvSpPr>
        <p:spPr/>
        <p:txBody>
          <a:bodyPr/>
          <a:lstStyle/>
          <a:p>
            <a:r>
              <a:rPr kumimoji="1" lang="ja-JP" altLang="en-US"/>
              <a:t>情報システムゼミ</a:t>
            </a:r>
          </a:p>
        </p:txBody>
      </p:sp>
      <p:sp>
        <p:nvSpPr>
          <p:cNvPr id="6" name="スライド番号プレースホルダー 5">
            <a:extLst>
              <a:ext uri="{FF2B5EF4-FFF2-40B4-BE49-F238E27FC236}">
                <a16:creationId xmlns:a16="http://schemas.microsoft.com/office/drawing/2014/main" id="{A7A3E410-5473-48EB-B814-6CACB08AD586}"/>
              </a:ext>
            </a:extLst>
          </p:cNvPr>
          <p:cNvSpPr>
            <a:spLocks noGrp="1"/>
          </p:cNvSpPr>
          <p:nvPr>
            <p:ph type="sldNum" sz="quarter" idx="12"/>
          </p:nvPr>
        </p:nvSpPr>
        <p:spPr/>
        <p:txBody>
          <a:bodyPr/>
          <a:lstStyle/>
          <a:p>
            <a:fld id="{A99D720A-4AD5-4DCF-885F-DE5297996123}" type="slidenum">
              <a:rPr kumimoji="1" lang="ja-JP" altLang="en-US" smtClean="0"/>
              <a:t>7</a:t>
            </a:fld>
            <a:endParaRPr kumimoji="1" lang="ja-JP" altLang="en-US"/>
          </a:p>
        </p:txBody>
      </p:sp>
    </p:spTree>
    <p:extLst>
      <p:ext uri="{BB962C8B-B14F-4D97-AF65-F5344CB8AC3E}">
        <p14:creationId xmlns:p14="http://schemas.microsoft.com/office/powerpoint/2010/main" val="18345425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D1B80D5-FAD4-4A3A-A560-258F889041EF}"/>
              </a:ext>
            </a:extLst>
          </p:cNvPr>
          <p:cNvSpPr>
            <a:spLocks noGrp="1"/>
          </p:cNvSpPr>
          <p:nvPr>
            <p:ph type="title"/>
          </p:nvPr>
        </p:nvSpPr>
        <p:spPr>
          <a:xfrm>
            <a:off x="838200" y="365125"/>
            <a:ext cx="10515600" cy="1325563"/>
          </a:xfrm>
        </p:spPr>
        <p:txBody>
          <a:bodyPr/>
          <a:lstStyle/>
          <a:p>
            <a:r>
              <a:rPr kumimoji="1" lang="ja-JP" altLang="en-US" dirty="0">
                <a:latin typeface="+mj-ea"/>
              </a:rPr>
              <a:t>１、</a:t>
            </a:r>
            <a:r>
              <a:rPr kumimoji="1" lang="en-US" altLang="ja-JP" dirty="0">
                <a:latin typeface="+mj-ea"/>
              </a:rPr>
              <a:t>Microsoft Authenticator </a:t>
            </a:r>
            <a:r>
              <a:rPr kumimoji="1" lang="ja-JP" altLang="en-US" dirty="0">
                <a:latin typeface="+mj-ea"/>
              </a:rPr>
              <a:t>の場合</a:t>
            </a:r>
          </a:p>
        </p:txBody>
      </p:sp>
      <p:sp>
        <p:nvSpPr>
          <p:cNvPr id="3" name="コンテンツ プレースホルダー 2">
            <a:extLst>
              <a:ext uri="{FF2B5EF4-FFF2-40B4-BE49-F238E27FC236}">
                <a16:creationId xmlns:a16="http://schemas.microsoft.com/office/drawing/2014/main" id="{4913D47F-2856-41E0-984F-BF31F18B168F}"/>
              </a:ext>
            </a:extLst>
          </p:cNvPr>
          <p:cNvSpPr>
            <a:spLocks noGrp="1"/>
          </p:cNvSpPr>
          <p:nvPr>
            <p:ph idx="1"/>
          </p:nvPr>
        </p:nvSpPr>
        <p:spPr/>
        <p:txBody>
          <a:bodyPr/>
          <a:lstStyle/>
          <a:p>
            <a:r>
              <a:rPr lang="ja-JP" altLang="en-US"/>
              <a:t>サインイン画面でサインインを行ったときの動き</a:t>
            </a:r>
            <a:endParaRPr kumimoji="1" lang="en-US" altLang="ja-JP"/>
          </a:p>
          <a:p>
            <a:endParaRPr kumimoji="1" lang="ja-JP" altLang="en-US"/>
          </a:p>
        </p:txBody>
      </p:sp>
      <p:sp>
        <p:nvSpPr>
          <p:cNvPr id="7" name="テキスト ボックス 6">
            <a:extLst>
              <a:ext uri="{FF2B5EF4-FFF2-40B4-BE49-F238E27FC236}">
                <a16:creationId xmlns:a16="http://schemas.microsoft.com/office/drawing/2014/main" id="{63F7008B-CD72-4EAD-93CD-FCDBC649AB45}"/>
              </a:ext>
            </a:extLst>
          </p:cNvPr>
          <p:cNvSpPr txBox="1"/>
          <p:nvPr/>
        </p:nvSpPr>
        <p:spPr>
          <a:xfrm>
            <a:off x="2619174" y="5465941"/>
            <a:ext cx="2973729" cy="369332"/>
          </a:xfrm>
          <a:prstGeom prst="rect">
            <a:avLst/>
          </a:prstGeom>
          <a:noFill/>
        </p:spPr>
        <p:txBody>
          <a:bodyPr wrap="square" rtlCol="0">
            <a:spAutoFit/>
          </a:bodyPr>
          <a:lstStyle/>
          <a:p>
            <a:r>
              <a:rPr lang="ja-JP" altLang="en-US" b="1">
                <a:solidFill>
                  <a:srgbClr val="FFC000"/>
                </a:solidFill>
                <a:effectLst>
                  <a:outerShdw blurRad="38100" dist="38100" dir="2700000" algn="tl">
                    <a:srgbClr val="000000">
                      <a:alpha val="43137"/>
                    </a:srgbClr>
                  </a:outerShdw>
                </a:effectLst>
              </a:rPr>
              <a:t>サインイン画面</a:t>
            </a:r>
            <a:endParaRPr kumimoji="1" lang="ja-JP" altLang="en-US" b="1">
              <a:solidFill>
                <a:srgbClr val="FFC000"/>
              </a:solidFill>
              <a:effectLst>
                <a:outerShdw blurRad="38100" dist="38100" dir="2700000" algn="tl">
                  <a:srgbClr val="000000">
                    <a:alpha val="43137"/>
                  </a:srgbClr>
                </a:outerShdw>
              </a:effectLst>
            </a:endParaRPr>
          </a:p>
        </p:txBody>
      </p:sp>
      <p:sp>
        <p:nvSpPr>
          <p:cNvPr id="9" name="テキスト ボックス 8">
            <a:extLst>
              <a:ext uri="{FF2B5EF4-FFF2-40B4-BE49-F238E27FC236}">
                <a16:creationId xmlns:a16="http://schemas.microsoft.com/office/drawing/2014/main" id="{02BA4C52-8609-467D-9B26-FA388D31DEE9}"/>
              </a:ext>
            </a:extLst>
          </p:cNvPr>
          <p:cNvSpPr txBox="1"/>
          <p:nvPr/>
        </p:nvSpPr>
        <p:spPr>
          <a:xfrm>
            <a:off x="8581905" y="5544273"/>
            <a:ext cx="2973729" cy="369332"/>
          </a:xfrm>
          <a:prstGeom prst="rect">
            <a:avLst/>
          </a:prstGeom>
          <a:noFill/>
        </p:spPr>
        <p:txBody>
          <a:bodyPr wrap="square" rtlCol="0">
            <a:spAutoFit/>
          </a:bodyPr>
          <a:lstStyle/>
          <a:p>
            <a:r>
              <a:rPr lang="ja-JP" altLang="en-US" b="1">
                <a:solidFill>
                  <a:srgbClr val="FFC000"/>
                </a:solidFill>
                <a:effectLst>
                  <a:outerShdw blurRad="38100" dist="38100" dir="2700000" algn="tl">
                    <a:srgbClr val="000000">
                      <a:alpha val="43137"/>
                    </a:srgbClr>
                  </a:outerShdw>
                </a:effectLst>
              </a:rPr>
              <a:t>スマホ画面</a:t>
            </a:r>
            <a:endParaRPr kumimoji="1" lang="ja-JP" altLang="en-US" b="1">
              <a:solidFill>
                <a:srgbClr val="FFC000"/>
              </a:solidFill>
              <a:effectLst>
                <a:outerShdw blurRad="38100" dist="38100" dir="2700000" algn="tl">
                  <a:srgbClr val="000000">
                    <a:alpha val="43137"/>
                  </a:srgbClr>
                </a:outerShdw>
              </a:effectLst>
            </a:endParaRPr>
          </a:p>
        </p:txBody>
      </p:sp>
      <p:pic>
        <p:nvPicPr>
          <p:cNvPr id="10" name="図 9">
            <a:extLst>
              <a:ext uri="{FF2B5EF4-FFF2-40B4-BE49-F238E27FC236}">
                <a16:creationId xmlns:a16="http://schemas.microsoft.com/office/drawing/2014/main" id="{69B514B3-AC67-4158-B880-4F77732BF269}"/>
              </a:ext>
            </a:extLst>
          </p:cNvPr>
          <p:cNvPicPr>
            <a:picLocks noChangeAspect="1"/>
          </p:cNvPicPr>
          <p:nvPr/>
        </p:nvPicPr>
        <p:blipFill>
          <a:blip r:embed="rId5"/>
          <a:stretch>
            <a:fillRect/>
          </a:stretch>
        </p:blipFill>
        <p:spPr>
          <a:xfrm>
            <a:off x="636366" y="2840932"/>
            <a:ext cx="2744385" cy="2320724"/>
          </a:xfrm>
          <a:prstGeom prst="rect">
            <a:avLst/>
          </a:prstGeom>
        </p:spPr>
      </p:pic>
      <p:pic>
        <p:nvPicPr>
          <p:cNvPr id="1026" name="Picture 2">
            <a:extLst>
              <a:ext uri="{FF2B5EF4-FFF2-40B4-BE49-F238E27FC236}">
                <a16:creationId xmlns:a16="http://schemas.microsoft.com/office/drawing/2014/main" id="{85779D01-AB2A-4099-906C-F5DCCDF60615}"/>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993961" y="2677925"/>
            <a:ext cx="1482069" cy="2635873"/>
          </a:xfrm>
          <a:prstGeom prst="rect">
            <a:avLst/>
          </a:prstGeom>
          <a:noFill/>
          <a:extLst>
            <a:ext uri="{909E8E84-426E-40DD-AFC4-6F175D3DCCD1}">
              <a14:hiddenFill xmlns:a14="http://schemas.microsoft.com/office/drawing/2010/main">
                <a:solidFill>
                  <a:srgbClr val="FFFFFF"/>
                </a:solidFill>
              </a14:hiddenFill>
            </a:ext>
          </a:extLst>
        </p:spPr>
      </p:pic>
      <p:sp>
        <p:nvSpPr>
          <p:cNvPr id="14" name="矢印: 右 13">
            <a:extLst>
              <a:ext uri="{FF2B5EF4-FFF2-40B4-BE49-F238E27FC236}">
                <a16:creationId xmlns:a16="http://schemas.microsoft.com/office/drawing/2014/main" id="{8B568DED-5434-4749-B482-C532AA64F477}"/>
              </a:ext>
            </a:extLst>
          </p:cNvPr>
          <p:cNvSpPr/>
          <p:nvPr/>
        </p:nvSpPr>
        <p:spPr>
          <a:xfrm>
            <a:off x="3319130" y="3769365"/>
            <a:ext cx="786909" cy="484632"/>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kumimoji="1" lang="ja-JP" altLang="en-US"/>
          </a:p>
        </p:txBody>
      </p:sp>
      <p:pic>
        <p:nvPicPr>
          <p:cNvPr id="17" name="correct-answer-in-quiz-1">
            <a:hlinkClick r:id="" action="ppaction://media"/>
            <a:extLst>
              <a:ext uri="{FF2B5EF4-FFF2-40B4-BE49-F238E27FC236}">
                <a16:creationId xmlns:a16="http://schemas.microsoft.com/office/drawing/2014/main" id="{5EF52787-B520-4DDD-BF06-106B7612BB33}"/>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331566" y="5608805"/>
            <a:ext cx="609600" cy="609600"/>
          </a:xfrm>
          <a:prstGeom prst="rect">
            <a:avLst/>
          </a:prstGeom>
        </p:spPr>
      </p:pic>
      <p:sp>
        <p:nvSpPr>
          <p:cNvPr id="8" name="日付プレースホルダー 7">
            <a:extLst>
              <a:ext uri="{FF2B5EF4-FFF2-40B4-BE49-F238E27FC236}">
                <a16:creationId xmlns:a16="http://schemas.microsoft.com/office/drawing/2014/main" id="{562A9EBA-5830-4EAD-8E39-86E1881C4004}"/>
              </a:ext>
            </a:extLst>
          </p:cNvPr>
          <p:cNvSpPr>
            <a:spLocks noGrp="1"/>
          </p:cNvSpPr>
          <p:nvPr>
            <p:ph type="dt" sz="half" idx="10"/>
          </p:nvPr>
        </p:nvSpPr>
        <p:spPr/>
        <p:txBody>
          <a:bodyPr/>
          <a:lstStyle/>
          <a:p>
            <a:r>
              <a:rPr lang="en-US" altLang="ja-JP"/>
              <a:t>2022/3/16</a:t>
            </a:r>
            <a:endParaRPr lang="ja-JP" altLang="en-US"/>
          </a:p>
        </p:txBody>
      </p:sp>
      <p:sp>
        <p:nvSpPr>
          <p:cNvPr id="11" name="フッター プレースホルダー 10">
            <a:extLst>
              <a:ext uri="{FF2B5EF4-FFF2-40B4-BE49-F238E27FC236}">
                <a16:creationId xmlns:a16="http://schemas.microsoft.com/office/drawing/2014/main" id="{CB807C34-3FD1-44C4-86A9-F3329909616C}"/>
              </a:ext>
            </a:extLst>
          </p:cNvPr>
          <p:cNvSpPr>
            <a:spLocks noGrp="1"/>
          </p:cNvSpPr>
          <p:nvPr>
            <p:ph type="ftr" sz="quarter" idx="11"/>
          </p:nvPr>
        </p:nvSpPr>
        <p:spPr/>
        <p:txBody>
          <a:bodyPr/>
          <a:lstStyle/>
          <a:p>
            <a:r>
              <a:rPr lang="ja-JP" altLang="en-US"/>
              <a:t>教育研究用</a:t>
            </a:r>
            <a:r>
              <a:rPr lang="en-US" altLang="ja-JP"/>
              <a:t>ICT</a:t>
            </a:r>
            <a:r>
              <a:rPr lang="ja-JP" altLang="en-US"/>
              <a:t>・オンライン会議ツールの説明会</a:t>
            </a:r>
            <a:endParaRPr lang="ja-JP" altLang="en-US" dirty="0"/>
          </a:p>
        </p:txBody>
      </p:sp>
      <p:sp>
        <p:nvSpPr>
          <p:cNvPr id="13" name="スライド番号プレースホルダー 12">
            <a:extLst>
              <a:ext uri="{FF2B5EF4-FFF2-40B4-BE49-F238E27FC236}">
                <a16:creationId xmlns:a16="http://schemas.microsoft.com/office/drawing/2014/main" id="{1832B861-5610-417D-B717-ECE0D28CF812}"/>
              </a:ext>
            </a:extLst>
          </p:cNvPr>
          <p:cNvSpPr>
            <a:spLocks noGrp="1"/>
          </p:cNvSpPr>
          <p:nvPr>
            <p:ph type="sldNum" sz="quarter" idx="12"/>
          </p:nvPr>
        </p:nvSpPr>
        <p:spPr/>
        <p:txBody>
          <a:bodyPr/>
          <a:lstStyle/>
          <a:p>
            <a:fld id="{A99D720A-4AD5-4DCF-885F-DE5297996123}" type="slidenum">
              <a:rPr lang="ja-JP" altLang="en-US" smtClean="0"/>
              <a:pPr/>
              <a:t>8</a:t>
            </a:fld>
            <a:endParaRPr lang="ja-JP" altLang="en-US"/>
          </a:p>
        </p:txBody>
      </p:sp>
      <p:pic>
        <p:nvPicPr>
          <p:cNvPr id="18" name="オンライン メディア 17" title="UTokyo Account多要素認証 - Microsoft Authenticator編">
            <a:hlinkClick r:id="" action="ppaction://media"/>
            <a:extLst>
              <a:ext uri="{FF2B5EF4-FFF2-40B4-BE49-F238E27FC236}">
                <a16:creationId xmlns:a16="http://schemas.microsoft.com/office/drawing/2014/main" id="{6DA4E582-FEC0-4655-A0D9-EA1B4C00689B}"/>
              </a:ext>
            </a:extLst>
          </p:cNvPr>
          <p:cNvPicPr>
            <a:picLocks noRot="1" noChangeAspect="1"/>
          </p:cNvPicPr>
          <p:nvPr>
            <a:videoFile r:link="rId3"/>
          </p:nvPr>
        </p:nvPicPr>
        <p:blipFill>
          <a:blip r:embed="rId8"/>
          <a:stretch>
            <a:fillRect/>
          </a:stretch>
        </p:blipFill>
        <p:spPr>
          <a:xfrm>
            <a:off x="6536512" y="2473150"/>
            <a:ext cx="4748924" cy="3561693"/>
          </a:xfrm>
          <a:prstGeom prst="rect">
            <a:avLst/>
          </a:prstGeom>
        </p:spPr>
      </p:pic>
    </p:spTree>
    <p:extLst>
      <p:ext uri="{BB962C8B-B14F-4D97-AF65-F5344CB8AC3E}">
        <p14:creationId xmlns:p14="http://schemas.microsoft.com/office/powerpoint/2010/main" val="1851627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59" fill="hold"/>
                                        <p:tgtEl>
                                          <p:spTgt spid="17"/>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1" fill="hold" display="0">
                  <p:stCondLst>
                    <p:cond delay="indefinite"/>
                  </p:stCondLst>
                  <p:endCondLst>
                    <p:cond evt="onStopAudio" delay="0">
                      <p:tgtEl>
                        <p:sldTgt/>
                      </p:tgtEl>
                    </p:cond>
                  </p:endCondLst>
                </p:cTn>
                <p:tgtEl>
                  <p:spTgt spid="17"/>
                </p:tgtEl>
              </p:cMediaNode>
            </p:audio>
            <p:video>
              <p:cMediaNode vol="80000">
                <p:cTn id="12" fill="hold" display="0">
                  <p:stCondLst>
                    <p:cond delay="indefinite"/>
                  </p:stCondLst>
                </p:cTn>
                <p:tgtEl>
                  <p:spTgt spid="18"/>
                </p:tgtEl>
              </p:cMediaNode>
            </p:video>
            <p:seq concurrent="1" nextAc="seek">
              <p:cTn id="13" restart="whenNotActive" fill="hold" evtFilter="cancelBubble" nodeType="interactiveSeq">
                <p:stCondLst>
                  <p:cond evt="onClick" delay="0">
                    <p:tgtEl>
                      <p:spTgt spid="18"/>
                    </p:tgtEl>
                  </p:cond>
                </p:stCondLst>
                <p:endSync evt="end" delay="0">
                  <p:rtn val="all"/>
                </p:endSync>
                <p:childTnLst>
                  <p:par>
                    <p:cTn id="14" fill="hold">
                      <p:stCondLst>
                        <p:cond delay="0"/>
                      </p:stCondLst>
                      <p:childTnLst>
                        <p:par>
                          <p:cTn id="15" fill="hold">
                            <p:stCondLst>
                              <p:cond delay="0"/>
                            </p:stCondLst>
                            <p:childTnLst>
                              <p:par>
                                <p:cTn id="16" presetID="2" presetClass="mediacall" presetSubtype="0" fill="hold" nodeType="clickEffect">
                                  <p:stCondLst>
                                    <p:cond delay="0"/>
                                  </p:stCondLst>
                                  <p:childTnLst>
                                    <p:cmd type="call" cmd="togglePause">
                                      <p:cBhvr>
                                        <p:cTn id="17" dur="1" fill="hold"/>
                                        <p:tgtEl>
                                          <p:spTgt spid="18"/>
                                        </p:tgtEl>
                                      </p:cBhvr>
                                    </p:cmd>
                                  </p:childTnLst>
                                </p:cTn>
                              </p:par>
                            </p:childTnLst>
                          </p:cTn>
                        </p:par>
                      </p:childTnLst>
                    </p:cTn>
                  </p:par>
                </p:childTnLst>
              </p:cTn>
              <p:nextCondLst>
                <p:cond evt="onClick" delay="0">
                  <p:tgtEl>
                    <p:spTgt spid="18"/>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D1B80D5-FAD4-4A3A-A560-258F889041EF}"/>
              </a:ext>
            </a:extLst>
          </p:cNvPr>
          <p:cNvSpPr>
            <a:spLocks noGrp="1"/>
          </p:cNvSpPr>
          <p:nvPr>
            <p:ph type="title"/>
          </p:nvPr>
        </p:nvSpPr>
        <p:spPr>
          <a:xfrm>
            <a:off x="838200" y="365125"/>
            <a:ext cx="10515600" cy="1325563"/>
          </a:xfrm>
        </p:spPr>
        <p:txBody>
          <a:bodyPr/>
          <a:lstStyle/>
          <a:p>
            <a:r>
              <a:rPr kumimoji="1" lang="ja-JP" altLang="en-US" dirty="0"/>
              <a:t>２、電話の場合</a:t>
            </a:r>
          </a:p>
        </p:txBody>
      </p:sp>
      <p:sp>
        <p:nvSpPr>
          <p:cNvPr id="3" name="コンテンツ プレースホルダー 2">
            <a:extLst>
              <a:ext uri="{FF2B5EF4-FFF2-40B4-BE49-F238E27FC236}">
                <a16:creationId xmlns:a16="http://schemas.microsoft.com/office/drawing/2014/main" id="{4913D47F-2856-41E0-984F-BF31F18B168F}"/>
              </a:ext>
            </a:extLst>
          </p:cNvPr>
          <p:cNvSpPr>
            <a:spLocks noGrp="1"/>
          </p:cNvSpPr>
          <p:nvPr>
            <p:ph idx="1"/>
          </p:nvPr>
        </p:nvSpPr>
        <p:spPr/>
        <p:txBody>
          <a:bodyPr/>
          <a:lstStyle/>
          <a:p>
            <a:r>
              <a:rPr lang="ja-JP" altLang="en-US"/>
              <a:t>サインイン画面でサインインを行ったときの動き</a:t>
            </a:r>
            <a:endParaRPr kumimoji="1" lang="en-US" altLang="ja-JP"/>
          </a:p>
          <a:p>
            <a:endParaRPr kumimoji="1" lang="ja-JP" altLang="en-US"/>
          </a:p>
        </p:txBody>
      </p:sp>
      <p:sp>
        <p:nvSpPr>
          <p:cNvPr id="7" name="テキスト ボックス 6">
            <a:extLst>
              <a:ext uri="{FF2B5EF4-FFF2-40B4-BE49-F238E27FC236}">
                <a16:creationId xmlns:a16="http://schemas.microsoft.com/office/drawing/2014/main" id="{63F7008B-CD72-4EAD-93CD-FCDBC649AB45}"/>
              </a:ext>
            </a:extLst>
          </p:cNvPr>
          <p:cNvSpPr txBox="1"/>
          <p:nvPr/>
        </p:nvSpPr>
        <p:spPr>
          <a:xfrm>
            <a:off x="2960927" y="5584084"/>
            <a:ext cx="2973729" cy="369332"/>
          </a:xfrm>
          <a:prstGeom prst="rect">
            <a:avLst/>
          </a:prstGeom>
          <a:noFill/>
        </p:spPr>
        <p:txBody>
          <a:bodyPr wrap="square" rtlCol="0">
            <a:spAutoFit/>
          </a:bodyPr>
          <a:lstStyle/>
          <a:p>
            <a:r>
              <a:rPr lang="ja-JP" altLang="en-US" b="1">
                <a:solidFill>
                  <a:srgbClr val="FFC000"/>
                </a:solidFill>
                <a:effectLst>
                  <a:outerShdw blurRad="38100" dist="38100" dir="2700000" algn="tl">
                    <a:srgbClr val="000000">
                      <a:alpha val="43137"/>
                    </a:srgbClr>
                  </a:outerShdw>
                </a:effectLst>
              </a:rPr>
              <a:t>サインイン画面</a:t>
            </a:r>
            <a:endParaRPr kumimoji="1" lang="ja-JP" altLang="en-US" b="1">
              <a:solidFill>
                <a:srgbClr val="FFC000"/>
              </a:solidFill>
              <a:effectLst>
                <a:outerShdw blurRad="38100" dist="38100" dir="2700000" algn="tl">
                  <a:srgbClr val="000000">
                    <a:alpha val="43137"/>
                  </a:srgbClr>
                </a:outerShdw>
              </a:effectLst>
            </a:endParaRPr>
          </a:p>
        </p:txBody>
      </p:sp>
      <p:sp>
        <p:nvSpPr>
          <p:cNvPr id="9" name="テキスト ボックス 8">
            <a:extLst>
              <a:ext uri="{FF2B5EF4-FFF2-40B4-BE49-F238E27FC236}">
                <a16:creationId xmlns:a16="http://schemas.microsoft.com/office/drawing/2014/main" id="{02BA4C52-8609-467D-9B26-FA388D31DEE9}"/>
              </a:ext>
            </a:extLst>
          </p:cNvPr>
          <p:cNvSpPr txBox="1"/>
          <p:nvPr/>
        </p:nvSpPr>
        <p:spPr>
          <a:xfrm>
            <a:off x="8581905" y="5544273"/>
            <a:ext cx="2973729" cy="369332"/>
          </a:xfrm>
          <a:prstGeom prst="rect">
            <a:avLst/>
          </a:prstGeom>
          <a:noFill/>
        </p:spPr>
        <p:txBody>
          <a:bodyPr wrap="square" rtlCol="0">
            <a:spAutoFit/>
          </a:bodyPr>
          <a:lstStyle/>
          <a:p>
            <a:r>
              <a:rPr lang="ja-JP" altLang="en-US" b="1">
                <a:solidFill>
                  <a:srgbClr val="FFC000"/>
                </a:solidFill>
                <a:effectLst>
                  <a:outerShdw blurRad="38100" dist="38100" dir="2700000" algn="tl">
                    <a:srgbClr val="000000">
                      <a:alpha val="43137"/>
                    </a:srgbClr>
                  </a:outerShdw>
                </a:effectLst>
              </a:rPr>
              <a:t>スマホ音声</a:t>
            </a:r>
            <a:endParaRPr kumimoji="1" lang="ja-JP" altLang="en-US" b="1">
              <a:solidFill>
                <a:srgbClr val="FFC000"/>
              </a:solidFill>
              <a:effectLst>
                <a:outerShdw blurRad="38100" dist="38100" dir="2700000" algn="tl">
                  <a:srgbClr val="000000">
                    <a:alpha val="43137"/>
                  </a:srgbClr>
                </a:outerShdw>
              </a:effectLst>
            </a:endParaRPr>
          </a:p>
        </p:txBody>
      </p:sp>
      <p:pic>
        <p:nvPicPr>
          <p:cNvPr id="10" name="utokyoaccount">
            <a:hlinkClick r:id="" action="ppaction://media"/>
            <a:extLst>
              <a:ext uri="{FF2B5EF4-FFF2-40B4-BE49-F238E27FC236}">
                <a16:creationId xmlns:a16="http://schemas.microsoft.com/office/drawing/2014/main" id="{9634DF1C-F3B3-49C1-A48E-A6A48E7ECC4D}"/>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9196973" y="3644397"/>
            <a:ext cx="609600" cy="609600"/>
          </a:xfrm>
          <a:prstGeom prst="rect">
            <a:avLst/>
          </a:prstGeom>
        </p:spPr>
      </p:pic>
      <p:pic>
        <p:nvPicPr>
          <p:cNvPr id="12" name="図 11">
            <a:extLst>
              <a:ext uri="{FF2B5EF4-FFF2-40B4-BE49-F238E27FC236}">
                <a16:creationId xmlns:a16="http://schemas.microsoft.com/office/drawing/2014/main" id="{91B875AA-5C23-43A7-B08C-007C70DFD48E}"/>
              </a:ext>
            </a:extLst>
          </p:cNvPr>
          <p:cNvPicPr>
            <a:picLocks noChangeAspect="1"/>
          </p:cNvPicPr>
          <p:nvPr/>
        </p:nvPicPr>
        <p:blipFill>
          <a:blip r:embed="rId5"/>
          <a:stretch>
            <a:fillRect/>
          </a:stretch>
        </p:blipFill>
        <p:spPr>
          <a:xfrm>
            <a:off x="636366" y="2840932"/>
            <a:ext cx="2744385" cy="2320724"/>
          </a:xfrm>
          <a:prstGeom prst="rect">
            <a:avLst/>
          </a:prstGeom>
        </p:spPr>
      </p:pic>
      <p:pic>
        <p:nvPicPr>
          <p:cNvPr id="13" name="図 12">
            <a:extLst>
              <a:ext uri="{FF2B5EF4-FFF2-40B4-BE49-F238E27FC236}">
                <a16:creationId xmlns:a16="http://schemas.microsoft.com/office/drawing/2014/main" id="{E7451715-9472-48BD-9A7E-B00C0B09AE29}"/>
              </a:ext>
            </a:extLst>
          </p:cNvPr>
          <p:cNvPicPr>
            <a:picLocks noChangeAspect="1"/>
          </p:cNvPicPr>
          <p:nvPr/>
        </p:nvPicPr>
        <p:blipFill>
          <a:blip r:embed="rId6"/>
          <a:stretch>
            <a:fillRect/>
          </a:stretch>
        </p:blipFill>
        <p:spPr>
          <a:xfrm>
            <a:off x="4074624" y="2840932"/>
            <a:ext cx="2744385" cy="2341496"/>
          </a:xfrm>
          <a:prstGeom prst="rect">
            <a:avLst/>
          </a:prstGeom>
        </p:spPr>
      </p:pic>
      <p:sp>
        <p:nvSpPr>
          <p:cNvPr id="14" name="矢印: 右 13">
            <a:extLst>
              <a:ext uri="{FF2B5EF4-FFF2-40B4-BE49-F238E27FC236}">
                <a16:creationId xmlns:a16="http://schemas.microsoft.com/office/drawing/2014/main" id="{1CA75C84-9355-465A-8F35-0401D8BF88A0}"/>
              </a:ext>
            </a:extLst>
          </p:cNvPr>
          <p:cNvSpPr/>
          <p:nvPr/>
        </p:nvSpPr>
        <p:spPr>
          <a:xfrm>
            <a:off x="3319130" y="3769365"/>
            <a:ext cx="786909" cy="484632"/>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kumimoji="1" lang="ja-JP" altLang="en-US"/>
          </a:p>
        </p:txBody>
      </p:sp>
      <p:sp>
        <p:nvSpPr>
          <p:cNvPr id="15" name="矢印: 右 14">
            <a:extLst>
              <a:ext uri="{FF2B5EF4-FFF2-40B4-BE49-F238E27FC236}">
                <a16:creationId xmlns:a16="http://schemas.microsoft.com/office/drawing/2014/main" id="{1D6E6F2E-A345-4826-B725-3EBB205638B9}"/>
              </a:ext>
            </a:extLst>
          </p:cNvPr>
          <p:cNvSpPr/>
          <p:nvPr/>
        </p:nvSpPr>
        <p:spPr>
          <a:xfrm rot="10800000">
            <a:off x="6805713" y="3769365"/>
            <a:ext cx="786909" cy="484632"/>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kumimoji="1" lang="ja-JP" altLang="en-US"/>
          </a:p>
        </p:txBody>
      </p:sp>
      <p:sp>
        <p:nvSpPr>
          <p:cNvPr id="8" name="日付プレースホルダー 7">
            <a:extLst>
              <a:ext uri="{FF2B5EF4-FFF2-40B4-BE49-F238E27FC236}">
                <a16:creationId xmlns:a16="http://schemas.microsoft.com/office/drawing/2014/main" id="{E4258100-004E-4862-9400-BF9EE3DBB052}"/>
              </a:ext>
            </a:extLst>
          </p:cNvPr>
          <p:cNvSpPr>
            <a:spLocks noGrp="1"/>
          </p:cNvSpPr>
          <p:nvPr>
            <p:ph type="dt" sz="half" idx="10"/>
          </p:nvPr>
        </p:nvSpPr>
        <p:spPr/>
        <p:txBody>
          <a:bodyPr/>
          <a:lstStyle/>
          <a:p>
            <a:r>
              <a:rPr lang="en-US" altLang="ja-JP"/>
              <a:t>2022/3/16</a:t>
            </a:r>
            <a:endParaRPr lang="ja-JP" altLang="en-US"/>
          </a:p>
        </p:txBody>
      </p:sp>
      <p:sp>
        <p:nvSpPr>
          <p:cNvPr id="11" name="フッター プレースホルダー 10">
            <a:extLst>
              <a:ext uri="{FF2B5EF4-FFF2-40B4-BE49-F238E27FC236}">
                <a16:creationId xmlns:a16="http://schemas.microsoft.com/office/drawing/2014/main" id="{C8AFE85C-3F65-4D6D-AFAE-2FABD6051362}"/>
              </a:ext>
            </a:extLst>
          </p:cNvPr>
          <p:cNvSpPr>
            <a:spLocks noGrp="1"/>
          </p:cNvSpPr>
          <p:nvPr>
            <p:ph type="ftr" sz="quarter" idx="11"/>
          </p:nvPr>
        </p:nvSpPr>
        <p:spPr/>
        <p:txBody>
          <a:bodyPr/>
          <a:lstStyle/>
          <a:p>
            <a:r>
              <a:rPr lang="ja-JP" altLang="en-US"/>
              <a:t>教育研究用</a:t>
            </a:r>
            <a:r>
              <a:rPr lang="en-US" altLang="ja-JP"/>
              <a:t>ICT</a:t>
            </a:r>
            <a:r>
              <a:rPr lang="ja-JP" altLang="en-US"/>
              <a:t>・オンライン会議ツールの説明会</a:t>
            </a:r>
            <a:endParaRPr lang="ja-JP" altLang="en-US" dirty="0"/>
          </a:p>
        </p:txBody>
      </p:sp>
      <p:sp>
        <p:nvSpPr>
          <p:cNvPr id="16" name="スライド番号プレースホルダー 15">
            <a:extLst>
              <a:ext uri="{FF2B5EF4-FFF2-40B4-BE49-F238E27FC236}">
                <a16:creationId xmlns:a16="http://schemas.microsoft.com/office/drawing/2014/main" id="{1656E7D5-D758-4F88-85F4-C4376E6262B2}"/>
              </a:ext>
            </a:extLst>
          </p:cNvPr>
          <p:cNvSpPr>
            <a:spLocks noGrp="1"/>
          </p:cNvSpPr>
          <p:nvPr>
            <p:ph type="sldNum" sz="quarter" idx="12"/>
          </p:nvPr>
        </p:nvSpPr>
        <p:spPr/>
        <p:txBody>
          <a:bodyPr/>
          <a:lstStyle/>
          <a:p>
            <a:fld id="{A99D720A-4AD5-4DCF-885F-DE5297996123}" type="slidenum">
              <a:rPr lang="ja-JP" altLang="en-US" smtClean="0"/>
              <a:pPr/>
              <a:t>9</a:t>
            </a:fld>
            <a:endParaRPr lang="ja-JP" altLang="en-US"/>
          </a:p>
        </p:txBody>
      </p:sp>
    </p:spTree>
    <p:extLst>
      <p:ext uri="{BB962C8B-B14F-4D97-AF65-F5344CB8AC3E}">
        <p14:creationId xmlns:p14="http://schemas.microsoft.com/office/powerpoint/2010/main" val="3025638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6080"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0"/>
                </p:tgtEl>
              </p:cMediaNode>
            </p:audio>
          </p:childTnLst>
        </p:cTn>
      </p:par>
    </p:tnLst>
  </p:timing>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黒板">
      <a:majorFont>
        <a:latin typeface="Calibri Light"/>
        <a:ea typeface="UD デジタル 教科書体 NK-B"/>
        <a:cs typeface=""/>
      </a:majorFont>
      <a:minorFont>
        <a:latin typeface="Calibri"/>
        <a:ea typeface="UD デジタル 教科書体 NP-R"/>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ドキュメント" ma:contentTypeID="0x01010075F492A2C054684EAC2079D36211550F" ma:contentTypeVersion="29" ma:contentTypeDescription="新しいドキュメントを作成します。" ma:contentTypeScope="" ma:versionID="907eea4fc3476718960ef6e1d6db1eca">
  <xsd:schema xmlns:xsd="http://www.w3.org/2001/XMLSchema" xmlns:xs="http://www.w3.org/2001/XMLSchema" xmlns:p="http://schemas.microsoft.com/office/2006/metadata/properties" xmlns:ns3="a16a56a7-942f-43cd-8715-9b42c2d91c00" xmlns:ns4="744e0557-1a67-4945-ab68-ec3ff7eaa082" targetNamespace="http://schemas.microsoft.com/office/2006/metadata/properties" ma:root="true" ma:fieldsID="3d816563baf65f52da819def24fded6d" ns3:_="" ns4:_="">
    <xsd:import namespace="a16a56a7-942f-43cd-8715-9b42c2d91c00"/>
    <xsd:import namespace="744e0557-1a67-4945-ab68-ec3ff7eaa082"/>
    <xsd:element name="properties">
      <xsd:complexType>
        <xsd:sequence>
          <xsd:element name="documentManagement">
            <xsd:complexType>
              <xsd:all>
                <xsd:element ref="ns3:NotebookType" minOccurs="0"/>
                <xsd:element ref="ns3:FolderType" minOccurs="0"/>
                <xsd:element ref="ns3:Owner" minOccurs="0"/>
                <xsd:element ref="ns3:DefaultSectionNames" minOccurs="0"/>
                <xsd:element ref="ns3:Templates" minOccurs="0"/>
                <xsd:element ref="ns3:CultureName" minOccurs="0"/>
                <xsd:element ref="ns3:AppVersion" minOccurs="0"/>
                <xsd:element ref="ns3:Teachers" minOccurs="0"/>
                <xsd:element ref="ns3:Students" minOccurs="0"/>
                <xsd:element ref="ns3:Student_Groups" minOccurs="0"/>
                <xsd:element ref="ns3:Invited_Teachers" minOccurs="0"/>
                <xsd:element ref="ns3:Invited_Students" minOccurs="0"/>
                <xsd:element ref="ns3:Self_Registration_Enabled" minOccurs="0"/>
                <xsd:element ref="ns3:Has_Teacher_Only_SectionGroup" minOccurs="0"/>
                <xsd:element ref="ns3:Is_Collaboration_Space_Locked" minOccurs="0"/>
                <xsd:element ref="ns4:SharedWithUsers" minOccurs="0"/>
                <xsd:element ref="ns4:SharedWithDetails" minOccurs="0"/>
                <xsd:element ref="ns4:SharingHintHash" minOccurs="0"/>
                <xsd:element ref="ns3:MediaServiceMetadata" minOccurs="0"/>
                <xsd:element ref="ns3:MediaServiceFastMetadata" minOccurs="0"/>
                <xsd:element ref="ns3:MediaServiceDateTaken" minOccurs="0"/>
                <xsd:element ref="ns3:MediaServiceAutoTags" minOccurs="0"/>
                <xsd:element ref="ns3:MediaServiceOCR" minOccurs="0"/>
                <xsd:element ref="ns3:MediaServiceEventHashCode" minOccurs="0"/>
                <xsd:element ref="ns3:MediaServiceGenerationTime" minOccurs="0"/>
                <xsd:element ref="ns3:MediaServiceAutoKeyPoints" minOccurs="0"/>
                <xsd:element ref="ns3:MediaServiceKeyPoints" minOccurs="0"/>
                <xsd:element ref="ns3:MediaServiceLocation"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16a56a7-942f-43cd-8715-9b42c2d91c00" elementFormDefault="qualified">
    <xsd:import namespace="http://schemas.microsoft.com/office/2006/documentManagement/types"/>
    <xsd:import namespace="http://schemas.microsoft.com/office/infopath/2007/PartnerControls"/>
    <xsd:element name="NotebookType" ma:index="8" nillable="true" ma:displayName="Notebook Type" ma:internalName="NotebookType">
      <xsd:simpleType>
        <xsd:restriction base="dms:Text"/>
      </xsd:simpleType>
    </xsd:element>
    <xsd:element name="FolderType" ma:index="9" nillable="true" ma:displayName="Folder Type" ma:internalName="FolderType">
      <xsd:simpleType>
        <xsd:restriction base="dms:Text"/>
      </xsd:simpleType>
    </xsd:element>
    <xsd:element name="Owner" ma:index="10" nillable="true" ma:displayName="Owner" ma:internalName="Owner">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DefaultSectionNames" ma:index="11" nillable="true" ma:displayName="Default Section Names" ma:internalName="DefaultSectionNames">
      <xsd:simpleType>
        <xsd:restriction base="dms:Note">
          <xsd:maxLength value="255"/>
        </xsd:restriction>
      </xsd:simpleType>
    </xsd:element>
    <xsd:element name="Templates" ma:index="12" nillable="true" ma:displayName="Templates" ma:internalName="Templates">
      <xsd:simpleType>
        <xsd:restriction base="dms:Note">
          <xsd:maxLength value="255"/>
        </xsd:restriction>
      </xsd:simpleType>
    </xsd:element>
    <xsd:element name="CultureName" ma:index="13" nillable="true" ma:displayName="Culture Name" ma:internalName="CultureName">
      <xsd:simpleType>
        <xsd:restriction base="dms:Text"/>
      </xsd:simpleType>
    </xsd:element>
    <xsd:element name="AppVersion" ma:index="14" nillable="true" ma:displayName="App Version" ma:internalName="AppVersion">
      <xsd:simpleType>
        <xsd:restriction base="dms:Text"/>
      </xsd:simpleType>
    </xsd:element>
    <xsd:element name="Teachers" ma:index="15" nillable="true" ma:displayName="Teachers" ma:internalName="Teachers">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tudents" ma:index="16" nillable="true" ma:displayName="Students" ma:internalName="Students">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tudent_Groups" ma:index="17" nillable="true" ma:displayName="Student Groups" ma:internalName="Student_Groups">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Invited_Teachers" ma:index="18" nillable="true" ma:displayName="Invited Teachers" ma:internalName="Invited_Teachers">
      <xsd:simpleType>
        <xsd:restriction base="dms:Note">
          <xsd:maxLength value="255"/>
        </xsd:restriction>
      </xsd:simpleType>
    </xsd:element>
    <xsd:element name="Invited_Students" ma:index="19" nillable="true" ma:displayName="Invited Students" ma:internalName="Invited_Students">
      <xsd:simpleType>
        <xsd:restriction base="dms:Note">
          <xsd:maxLength value="255"/>
        </xsd:restriction>
      </xsd:simpleType>
    </xsd:element>
    <xsd:element name="Self_Registration_Enabled" ma:index="20" nillable="true" ma:displayName="Self Registration Enabled" ma:internalName="Self_Registration_Enabled">
      <xsd:simpleType>
        <xsd:restriction base="dms:Boolean"/>
      </xsd:simpleType>
    </xsd:element>
    <xsd:element name="Has_Teacher_Only_SectionGroup" ma:index="21" nillable="true" ma:displayName="Has Teacher Only SectionGroup" ma:internalName="Has_Teacher_Only_SectionGroup">
      <xsd:simpleType>
        <xsd:restriction base="dms:Boolean"/>
      </xsd:simpleType>
    </xsd:element>
    <xsd:element name="Is_Collaboration_Space_Locked" ma:index="22" nillable="true" ma:displayName="Is Collaboration Space Locked" ma:internalName="Is_Collaboration_Space_Locked">
      <xsd:simpleType>
        <xsd:restriction base="dms:Boolean"/>
      </xsd:simpleType>
    </xsd:element>
    <xsd:element name="MediaServiceMetadata" ma:index="26" nillable="true" ma:displayName="MediaServiceMetadata" ma:description="" ma:hidden="true" ma:internalName="MediaServiceMetadata" ma:readOnly="true">
      <xsd:simpleType>
        <xsd:restriction base="dms:Note"/>
      </xsd:simpleType>
    </xsd:element>
    <xsd:element name="MediaServiceFastMetadata" ma:index="27" nillable="true" ma:displayName="MediaServiceFastMetadata" ma:description="" ma:hidden="true" ma:internalName="MediaServiceFastMetadata" ma:readOnly="true">
      <xsd:simpleType>
        <xsd:restriction base="dms:Note"/>
      </xsd:simpleType>
    </xsd:element>
    <xsd:element name="MediaServiceDateTaken" ma:index="28" nillable="true" ma:displayName="MediaServiceDateTaken" ma:hidden="true" ma:internalName="MediaServiceDateTaken" ma:readOnly="true">
      <xsd:simpleType>
        <xsd:restriction base="dms:Text"/>
      </xsd:simpleType>
    </xsd:element>
    <xsd:element name="MediaServiceAutoTags" ma:index="29" nillable="true" ma:displayName="MediaServiceAutoTags" ma:internalName="MediaServiceAutoTags" ma:readOnly="true">
      <xsd:simpleType>
        <xsd:restriction base="dms:Text"/>
      </xsd:simpleType>
    </xsd:element>
    <xsd:element name="MediaServiceOCR" ma:index="30" nillable="true" ma:displayName="MediaServiceOCR" ma:internalName="MediaServiceOCR" ma:readOnly="true">
      <xsd:simpleType>
        <xsd:restriction base="dms:Note">
          <xsd:maxLength value="255"/>
        </xsd:restriction>
      </xsd:simpleType>
    </xsd:element>
    <xsd:element name="MediaServiceEventHashCode" ma:index="31" nillable="true" ma:displayName="MediaServiceEventHashCode" ma:hidden="true" ma:internalName="MediaServiceEventHashCode" ma:readOnly="true">
      <xsd:simpleType>
        <xsd:restriction base="dms:Text"/>
      </xsd:simpleType>
    </xsd:element>
    <xsd:element name="MediaServiceGenerationTime" ma:index="32" nillable="true" ma:displayName="MediaServiceGenerationTime" ma:hidden="true" ma:internalName="MediaServiceGenerationTime" ma:readOnly="true">
      <xsd:simpleType>
        <xsd:restriction base="dms:Text"/>
      </xsd:simpleType>
    </xsd:element>
    <xsd:element name="MediaServiceAutoKeyPoints" ma:index="33" nillable="true" ma:displayName="MediaServiceAutoKeyPoints" ma:hidden="true" ma:internalName="MediaServiceAutoKeyPoints" ma:readOnly="true">
      <xsd:simpleType>
        <xsd:restriction base="dms:Note"/>
      </xsd:simpleType>
    </xsd:element>
    <xsd:element name="MediaServiceKeyPoints" ma:index="34" nillable="true" ma:displayName="KeyPoints" ma:internalName="MediaServiceKeyPoints" ma:readOnly="true">
      <xsd:simpleType>
        <xsd:restriction base="dms:Note">
          <xsd:maxLength value="255"/>
        </xsd:restriction>
      </xsd:simpleType>
    </xsd:element>
    <xsd:element name="MediaServiceLocation" ma:index="35" nillable="true" ma:displayName="Location" ma:internalName="MediaServiceLocation" ma:readOnly="true">
      <xsd:simpleType>
        <xsd:restriction base="dms:Text"/>
      </xsd:simpleType>
    </xsd:element>
    <xsd:element name="MediaLengthInSeconds" ma:index="36"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744e0557-1a67-4945-ab68-ec3ff7eaa082" elementFormDefault="qualified">
    <xsd:import namespace="http://schemas.microsoft.com/office/2006/documentManagement/types"/>
    <xsd:import namespace="http://schemas.microsoft.com/office/infopath/2007/PartnerControls"/>
    <xsd:element name="SharedWithUsers" ma:index="23" nillable="true" ma:displayName="共有相手"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4" nillable="true" ma:displayName="共有相手の詳細情報" ma:description="" ma:internalName="SharedWithDetails" ma:readOnly="true">
      <xsd:simpleType>
        <xsd:restriction base="dms:Note">
          <xsd:maxLength value="255"/>
        </xsd:restriction>
      </xsd:simpleType>
    </xsd:element>
    <xsd:element name="SharingHintHash" ma:index="25" nillable="true" ma:displayName="共有のヒントのハッシュ" ma:description=""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コンテンツ タイプ"/>
        <xsd:element ref="dc:title" minOccurs="0" maxOccurs="1" ma:index="4" ma:displayName="タイトル"/>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AppVersion xmlns="a16a56a7-942f-43cd-8715-9b42c2d91c00" xsi:nil="true"/>
    <Invited_Students xmlns="a16a56a7-942f-43cd-8715-9b42c2d91c00" xsi:nil="true"/>
    <DefaultSectionNames xmlns="a16a56a7-942f-43cd-8715-9b42c2d91c00" xsi:nil="true"/>
    <Has_Teacher_Only_SectionGroup xmlns="a16a56a7-942f-43cd-8715-9b42c2d91c00" xsi:nil="true"/>
    <FolderType xmlns="a16a56a7-942f-43cd-8715-9b42c2d91c00" xsi:nil="true"/>
    <Is_Collaboration_Space_Locked xmlns="a16a56a7-942f-43cd-8715-9b42c2d91c00" xsi:nil="true"/>
    <Self_Registration_Enabled xmlns="a16a56a7-942f-43cd-8715-9b42c2d91c00" xsi:nil="true"/>
    <Teachers xmlns="a16a56a7-942f-43cd-8715-9b42c2d91c00">
      <UserInfo>
        <DisplayName/>
        <AccountId xsi:nil="true"/>
        <AccountType/>
      </UserInfo>
    </Teachers>
    <Templates xmlns="a16a56a7-942f-43cd-8715-9b42c2d91c00" xsi:nil="true"/>
    <CultureName xmlns="a16a56a7-942f-43cd-8715-9b42c2d91c00" xsi:nil="true"/>
    <NotebookType xmlns="a16a56a7-942f-43cd-8715-9b42c2d91c00" xsi:nil="true"/>
    <Students xmlns="a16a56a7-942f-43cd-8715-9b42c2d91c00">
      <UserInfo>
        <DisplayName/>
        <AccountId xsi:nil="true"/>
        <AccountType/>
      </UserInfo>
    </Students>
    <Student_Groups xmlns="a16a56a7-942f-43cd-8715-9b42c2d91c00">
      <UserInfo>
        <DisplayName/>
        <AccountId xsi:nil="true"/>
        <AccountType/>
      </UserInfo>
    </Student_Groups>
    <Invited_Teachers xmlns="a16a56a7-942f-43cd-8715-9b42c2d91c00" xsi:nil="true"/>
    <Owner xmlns="a16a56a7-942f-43cd-8715-9b42c2d91c00">
      <UserInfo>
        <DisplayName/>
        <AccountId xsi:nil="true"/>
        <AccountType/>
      </UserInfo>
    </Owner>
  </documentManagement>
</p:properties>
</file>

<file path=customXml/itemProps1.xml><?xml version="1.0" encoding="utf-8"?>
<ds:datastoreItem xmlns:ds="http://schemas.openxmlformats.org/officeDocument/2006/customXml" ds:itemID="{03D1498A-BA45-44B3-BB03-A6CA331C2ED2}">
  <ds:schemaRefs>
    <ds:schemaRef ds:uri="http://schemas.microsoft.com/sharepoint/v3/contenttype/forms"/>
  </ds:schemaRefs>
</ds:datastoreItem>
</file>

<file path=customXml/itemProps2.xml><?xml version="1.0" encoding="utf-8"?>
<ds:datastoreItem xmlns:ds="http://schemas.openxmlformats.org/officeDocument/2006/customXml" ds:itemID="{F696EEC2-4915-405F-9326-6C172886DE16}">
  <ds:schemaRefs>
    <ds:schemaRef ds:uri="744e0557-1a67-4945-ab68-ec3ff7eaa082"/>
    <ds:schemaRef ds:uri="a16a56a7-942f-43cd-8715-9b42c2d91c00"/>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AE0941C9-271B-49D2-82F8-CF9F42845290}">
  <ds:schemaRefs>
    <ds:schemaRef ds:uri="http://purl.org/dc/dcmitype/"/>
    <ds:schemaRef ds:uri="http://schemas.microsoft.com/office/2006/documentManagement/types"/>
    <ds:schemaRef ds:uri="http://purl.org/dc/elements/1.1/"/>
    <ds:schemaRef ds:uri="http://purl.org/dc/terms/"/>
    <ds:schemaRef ds:uri="a16a56a7-942f-43cd-8715-9b42c2d91c00"/>
    <ds:schemaRef ds:uri="http://schemas.openxmlformats.org/package/2006/metadata/core-properties"/>
    <ds:schemaRef ds:uri="http://www.w3.org/XML/1998/namespace"/>
    <ds:schemaRef ds:uri="http://schemas.microsoft.com/office/2006/metadata/properties"/>
    <ds:schemaRef ds:uri="http://schemas.microsoft.com/office/infopath/2007/PartnerControls"/>
    <ds:schemaRef ds:uri="744e0557-1a67-4945-ab68-ec3ff7eaa082"/>
  </ds:schemaRefs>
</ds:datastoreItem>
</file>

<file path=docProps/app.xml><?xml version="1.0" encoding="utf-8"?>
<Properties xmlns="http://schemas.openxmlformats.org/officeDocument/2006/extended-properties" xmlns:vt="http://schemas.openxmlformats.org/officeDocument/2006/docPropsVTypes">
  <TotalTime>231</TotalTime>
  <Words>1536</Words>
  <Application>Microsoft Office PowerPoint</Application>
  <PresentationFormat>ワイド画面</PresentationFormat>
  <Paragraphs>243</Paragraphs>
  <Slides>25</Slides>
  <Notes>0</Notes>
  <HiddenSlides>0</HiddenSlides>
  <MMClips>5</MMClips>
  <ScaleCrop>false</ScaleCrop>
  <HeadingPairs>
    <vt:vector size="6" baseType="variant">
      <vt:variant>
        <vt:lpstr>使用されているフォント</vt:lpstr>
      </vt:variant>
      <vt:variant>
        <vt:i4>7</vt:i4>
      </vt:variant>
      <vt:variant>
        <vt:lpstr>テーマ</vt:lpstr>
      </vt:variant>
      <vt:variant>
        <vt:i4>1</vt:i4>
      </vt:variant>
      <vt:variant>
        <vt:lpstr>スライド タイトル</vt:lpstr>
      </vt:variant>
      <vt:variant>
        <vt:i4>25</vt:i4>
      </vt:variant>
    </vt:vector>
  </HeadingPairs>
  <TitlesOfParts>
    <vt:vector size="33" baseType="lpstr">
      <vt:lpstr>-apple-system</vt:lpstr>
      <vt:lpstr>UD デジタル 教科書体 NK-B</vt:lpstr>
      <vt:lpstr>UD デジタル 教科書体 NP-R</vt:lpstr>
      <vt:lpstr>游ゴシック</vt:lpstr>
      <vt:lpstr>Arial</vt:lpstr>
      <vt:lpstr>Calibri</vt:lpstr>
      <vt:lpstr>Calibri Light</vt:lpstr>
      <vt:lpstr>Office テーマ</vt:lpstr>
      <vt:lpstr>セキュリティと在宅勤務 （多要素認証、UTokyo VPN、ウイルス対策ソフトウェア、UTokyo WiFi、）</vt:lpstr>
      <vt:lpstr>絶対に漏らせないデータがそこにはある</vt:lpstr>
      <vt:lpstr>情報倫理・コンピュータ利用ガイドライン</vt:lpstr>
      <vt:lpstr>以降の内容</vt:lpstr>
      <vt:lpstr>多要素認証とは</vt:lpstr>
      <vt:lpstr>UTokyo Accountの多要素認証</vt:lpstr>
      <vt:lpstr>以降の内容</vt:lpstr>
      <vt:lpstr>１、Microsoft Authenticator の場合</vt:lpstr>
      <vt:lpstr>２、電話の場合</vt:lpstr>
      <vt:lpstr>３、その他の認証アプリの場合 スマートフォンのGoogle Authenticatorの場合</vt:lpstr>
      <vt:lpstr>４、電話（SMS）の場合</vt:lpstr>
      <vt:lpstr>以降の内容</vt:lpstr>
      <vt:lpstr>多要素認証の設定</vt:lpstr>
      <vt:lpstr>多要素認証の利用について</vt:lpstr>
      <vt:lpstr>以降の内容</vt:lpstr>
      <vt:lpstr>UTokyo VPNについて</vt:lpstr>
      <vt:lpstr>在宅勤務のPC利用ガイド</vt:lpstr>
      <vt:lpstr>以降の内容</vt:lpstr>
      <vt:lpstr>ウイルス対策ソフトウェア</vt:lpstr>
      <vt:lpstr>以降の内容</vt:lpstr>
      <vt:lpstr>UTokyo WiFi</vt:lpstr>
      <vt:lpstr>WiFi と BYOD(Bring Your Own Device)</vt:lpstr>
      <vt:lpstr>参考資料</vt:lpstr>
      <vt:lpstr>UTokyo Account の機能</vt:lpstr>
      <vt:lpstr>UTokyo AccountのSSO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玉造　潤史</cp:lastModifiedBy>
  <cp:revision>10</cp:revision>
  <cp:lastPrinted>2022-01-20T07:52:18Z</cp:lastPrinted>
  <dcterms:created xsi:type="dcterms:W3CDTF">2021-12-29T00:15:45Z</dcterms:created>
  <dcterms:modified xsi:type="dcterms:W3CDTF">2022-03-15T16:00:06Z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0x01010075F492A2C054684EAC2079D36211550F</vt:lpwstr>
  </property>
</Properties>
</file>